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816" r:id="rId2"/>
    <p:sldMasterId id="2147483856" r:id="rId3"/>
    <p:sldMasterId id="2147483868" r:id="rId4"/>
    <p:sldMasterId id="2147483904" r:id="rId5"/>
    <p:sldMasterId id="2147483916" r:id="rId6"/>
    <p:sldMasterId id="2147483940" r:id="rId7"/>
  </p:sldMasterIdLst>
  <p:notesMasterIdLst>
    <p:notesMasterId r:id="rId42"/>
  </p:notesMasterIdLst>
  <p:handoutMasterIdLst>
    <p:handoutMasterId r:id="rId43"/>
  </p:handoutMasterIdLst>
  <p:sldIdLst>
    <p:sldId id="258" r:id="rId8"/>
    <p:sldId id="357" r:id="rId9"/>
    <p:sldId id="259" r:id="rId10"/>
    <p:sldId id="332" r:id="rId11"/>
    <p:sldId id="358" r:id="rId12"/>
    <p:sldId id="343" r:id="rId13"/>
    <p:sldId id="361" r:id="rId14"/>
    <p:sldId id="260" r:id="rId15"/>
    <p:sldId id="362" r:id="rId16"/>
    <p:sldId id="320" r:id="rId17"/>
    <p:sldId id="293" r:id="rId18"/>
    <p:sldId id="370" r:id="rId19"/>
    <p:sldId id="267" r:id="rId20"/>
    <p:sldId id="269" r:id="rId21"/>
    <p:sldId id="277" r:id="rId22"/>
    <p:sldId id="340" r:id="rId23"/>
    <p:sldId id="368" r:id="rId24"/>
    <p:sldId id="373" r:id="rId25"/>
    <p:sldId id="272" r:id="rId26"/>
    <p:sldId id="273" r:id="rId27"/>
    <p:sldId id="371" r:id="rId28"/>
    <p:sldId id="347" r:id="rId29"/>
    <p:sldId id="287" r:id="rId30"/>
    <p:sldId id="329" r:id="rId31"/>
    <p:sldId id="322" r:id="rId32"/>
    <p:sldId id="367" r:id="rId33"/>
    <p:sldId id="311" r:id="rId34"/>
    <p:sldId id="351" r:id="rId35"/>
    <p:sldId id="353" r:id="rId36"/>
    <p:sldId id="354" r:id="rId37"/>
    <p:sldId id="365" r:id="rId38"/>
    <p:sldId id="355" r:id="rId39"/>
    <p:sldId id="312" r:id="rId40"/>
    <p:sldId id="313" r:id="rId41"/>
  </p:sldIdLst>
  <p:sldSz cx="9144000" cy="6858000" type="screen4x3"/>
  <p:notesSz cx="7053263"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1966FF"/>
    <a:srgbClr val="002060"/>
    <a:srgbClr val="162D5A"/>
    <a:srgbClr val="CC0000"/>
    <a:srgbClr val="FF33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36" autoAdjust="0"/>
  </p:normalViewPr>
  <p:slideViewPr>
    <p:cSldViewPr snapToObjects="1">
      <p:cViewPr>
        <p:scale>
          <a:sx n="142" d="100"/>
          <a:sy n="142" d="100"/>
        </p:scale>
        <p:origin x="906" y="732"/>
      </p:cViewPr>
      <p:guideLst>
        <p:guide orient="horz" pos="2160"/>
        <p:guide pos="2880"/>
      </p:guideLst>
    </p:cSldViewPr>
  </p:slideViewPr>
  <p:notesTextViewPr>
    <p:cViewPr>
      <p:scale>
        <a:sx n="1" d="1"/>
        <a:sy n="1" d="1"/>
      </p:scale>
      <p:origin x="0" y="0"/>
    </p:cViewPr>
  </p:notesTextViewPr>
  <p:gridSpacing cx="38405" cy="38405"/>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sz="quarter" idx="1"/>
          </p:nvPr>
        </p:nvSpPr>
        <p:spPr>
          <a:xfrm>
            <a:off x="3995217" y="0"/>
            <a:ext cx="3056414" cy="465455"/>
          </a:xfrm>
          <a:prstGeom prst="rect">
            <a:avLst/>
          </a:prstGeom>
        </p:spPr>
        <p:txBody>
          <a:bodyPr vert="horz" lIns="93497" tIns="46749" rIns="93497" bIns="46749" rtlCol="0"/>
          <a:lstStyle>
            <a:lvl1pPr algn="r">
              <a:defRPr sz="1200"/>
            </a:lvl1pPr>
          </a:lstStyle>
          <a:p>
            <a:fld id="{9CE4BA8A-EE39-4FAC-AA83-1FF84BB6A5A3}" type="datetimeFigureOut">
              <a:rPr lang="en-US" smtClean="0"/>
              <a:t>8/28/2015</a:t>
            </a:fld>
            <a:endParaRPr lang="en-US"/>
          </a:p>
        </p:txBody>
      </p:sp>
      <p:sp>
        <p:nvSpPr>
          <p:cNvPr id="4" name="Footer Placeholder 3"/>
          <p:cNvSpPr>
            <a:spLocks noGrp="1"/>
          </p:cNvSpPr>
          <p:nvPr>
            <p:ph type="ftr" sz="quarter" idx="2"/>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29"/>
            <a:ext cx="3056414" cy="465455"/>
          </a:xfrm>
          <a:prstGeom prst="rect">
            <a:avLst/>
          </a:prstGeom>
        </p:spPr>
        <p:txBody>
          <a:bodyPr vert="horz" lIns="93497" tIns="46749" rIns="93497" bIns="46749" rtlCol="0" anchor="b"/>
          <a:lstStyle>
            <a:lvl1pPr algn="r">
              <a:defRPr sz="1200"/>
            </a:lvl1pPr>
          </a:lstStyle>
          <a:p>
            <a:fld id="{3C730363-21A3-4139-93E6-5B0FD6535A0C}" type="slidenum">
              <a:rPr lang="en-US" smtClean="0"/>
              <a:t>‹#›</a:t>
            </a:fld>
            <a:endParaRPr lang="en-US"/>
          </a:p>
        </p:txBody>
      </p:sp>
    </p:spTree>
    <p:extLst>
      <p:ext uri="{BB962C8B-B14F-4D97-AF65-F5344CB8AC3E}">
        <p14:creationId xmlns:p14="http://schemas.microsoft.com/office/powerpoint/2010/main" val="2283541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pPr>
              <a:defRPr/>
            </a:pPr>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pPr>
              <a:defRPr/>
            </a:pPr>
            <a:fld id="{45FD3558-E447-45C6-8B68-941107124C01}" type="datetimeFigureOut">
              <a:rPr lang="en-US"/>
              <a:pPr>
                <a:defRPr/>
              </a:pPr>
              <a:t>8/28/2015</a:t>
            </a:fld>
            <a:endParaRPr lang="en-US"/>
          </a:p>
        </p:txBody>
      </p:sp>
      <p:sp>
        <p:nvSpPr>
          <p:cNvPr id="4" name="Slide Image Placeholder 3"/>
          <p:cNvSpPr>
            <a:spLocks noGrp="1" noRot="1" noChangeAspect="1"/>
          </p:cNvSpPr>
          <p:nvPr>
            <p:ph type="sldImg" idx="2"/>
          </p:nvPr>
        </p:nvSpPr>
        <p:spPr>
          <a:xfrm>
            <a:off x="1200150" y="698500"/>
            <a:ext cx="4654550" cy="3490913"/>
          </a:xfrm>
          <a:prstGeom prst="rect">
            <a:avLst/>
          </a:prstGeom>
          <a:noFill/>
          <a:ln w="12700">
            <a:solidFill>
              <a:prstClr val="black"/>
            </a:solidFill>
          </a:ln>
        </p:spPr>
        <p:txBody>
          <a:bodyPr vert="horz" lIns="93497" tIns="46749" rIns="93497" bIns="46749" rtlCol="0" anchor="ctr"/>
          <a:lstStyle/>
          <a:p>
            <a:pPr lvl="0"/>
            <a:endParaRPr lang="en-US" noProof="0" smtClean="0"/>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pPr>
              <a:defRPr/>
            </a:pPr>
            <a:fld id="{54B425B9-B340-4A3B-A01F-5A0677292C00}" type="slidenum">
              <a:rPr lang="en-US"/>
              <a:pPr>
                <a:defRPr/>
              </a:pPr>
              <a:t>‹#›</a:t>
            </a:fld>
            <a:endParaRPr lang="en-US"/>
          </a:p>
        </p:txBody>
      </p:sp>
    </p:spTree>
    <p:extLst>
      <p:ext uri="{BB962C8B-B14F-4D97-AF65-F5344CB8AC3E}">
        <p14:creationId xmlns:p14="http://schemas.microsoft.com/office/powerpoint/2010/main" val="35657378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9666" indent="-292179" eaLnBrk="0" hangingPunct="0">
              <a:spcBef>
                <a:spcPct val="30000"/>
              </a:spcBef>
              <a:defRPr sz="1200">
                <a:solidFill>
                  <a:schemeClr val="tx1"/>
                </a:solidFill>
                <a:latin typeface="Calibri" pitchFamily="34" charset="0"/>
              </a:defRPr>
            </a:lvl2pPr>
            <a:lvl3pPr marL="1168718" indent="-233744" eaLnBrk="0" hangingPunct="0">
              <a:spcBef>
                <a:spcPct val="30000"/>
              </a:spcBef>
              <a:defRPr sz="1200">
                <a:solidFill>
                  <a:schemeClr val="tx1"/>
                </a:solidFill>
                <a:latin typeface="Calibri" pitchFamily="34" charset="0"/>
              </a:defRPr>
            </a:lvl3pPr>
            <a:lvl4pPr marL="1636205" indent="-233744" eaLnBrk="0" hangingPunct="0">
              <a:spcBef>
                <a:spcPct val="30000"/>
              </a:spcBef>
              <a:defRPr sz="1200">
                <a:solidFill>
                  <a:schemeClr val="tx1"/>
                </a:solidFill>
                <a:latin typeface="Calibri" pitchFamily="34" charset="0"/>
              </a:defRPr>
            </a:lvl4pPr>
            <a:lvl5pPr marL="2103692" indent="-233744" eaLnBrk="0" hangingPunct="0">
              <a:spcBef>
                <a:spcPct val="30000"/>
              </a:spcBef>
              <a:defRPr sz="1200">
                <a:solidFill>
                  <a:schemeClr val="tx1"/>
                </a:solidFill>
                <a:latin typeface="Calibri" pitchFamily="34" charset="0"/>
              </a:defRPr>
            </a:lvl5pPr>
            <a:lvl6pPr marL="2571179" indent="-233744" eaLnBrk="0" fontAlgn="base" hangingPunct="0">
              <a:spcBef>
                <a:spcPct val="30000"/>
              </a:spcBef>
              <a:spcAft>
                <a:spcPct val="0"/>
              </a:spcAft>
              <a:defRPr sz="1200">
                <a:solidFill>
                  <a:schemeClr val="tx1"/>
                </a:solidFill>
                <a:latin typeface="Calibri" pitchFamily="34" charset="0"/>
              </a:defRPr>
            </a:lvl6pPr>
            <a:lvl7pPr marL="3038666" indent="-233744" eaLnBrk="0" fontAlgn="base" hangingPunct="0">
              <a:spcBef>
                <a:spcPct val="30000"/>
              </a:spcBef>
              <a:spcAft>
                <a:spcPct val="0"/>
              </a:spcAft>
              <a:defRPr sz="1200">
                <a:solidFill>
                  <a:schemeClr val="tx1"/>
                </a:solidFill>
                <a:latin typeface="Calibri" pitchFamily="34" charset="0"/>
              </a:defRPr>
            </a:lvl7pPr>
            <a:lvl8pPr marL="3506153" indent="-233744" eaLnBrk="0" fontAlgn="base" hangingPunct="0">
              <a:spcBef>
                <a:spcPct val="30000"/>
              </a:spcBef>
              <a:spcAft>
                <a:spcPct val="0"/>
              </a:spcAft>
              <a:defRPr sz="1200">
                <a:solidFill>
                  <a:schemeClr val="tx1"/>
                </a:solidFill>
                <a:latin typeface="Calibri" pitchFamily="34" charset="0"/>
              </a:defRPr>
            </a:lvl8pPr>
            <a:lvl9pPr marL="3973640" indent="-23374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A60A691-281E-46CB-9C17-01D2B7CCD3F2}" type="slidenum">
              <a:rPr lang="en-US" altLang="en-US" smtClean="0">
                <a:latin typeface="Arial" charset="0"/>
              </a:rPr>
              <a:pPr eaLnBrk="1" hangingPunct="1">
                <a:spcBef>
                  <a:spcPct val="0"/>
                </a:spcBef>
              </a:pPr>
              <a:t>1</a:t>
            </a:fld>
            <a:endParaRPr lang="en-US" alt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9666" indent="-292179" eaLnBrk="0" hangingPunct="0">
              <a:spcBef>
                <a:spcPct val="30000"/>
              </a:spcBef>
              <a:defRPr sz="1200">
                <a:solidFill>
                  <a:schemeClr val="tx1"/>
                </a:solidFill>
                <a:latin typeface="Calibri" pitchFamily="34" charset="0"/>
              </a:defRPr>
            </a:lvl2pPr>
            <a:lvl3pPr marL="1168718" indent="-233744" eaLnBrk="0" hangingPunct="0">
              <a:spcBef>
                <a:spcPct val="30000"/>
              </a:spcBef>
              <a:defRPr sz="1200">
                <a:solidFill>
                  <a:schemeClr val="tx1"/>
                </a:solidFill>
                <a:latin typeface="Calibri" pitchFamily="34" charset="0"/>
              </a:defRPr>
            </a:lvl3pPr>
            <a:lvl4pPr marL="1636205" indent="-233744" eaLnBrk="0" hangingPunct="0">
              <a:spcBef>
                <a:spcPct val="30000"/>
              </a:spcBef>
              <a:defRPr sz="1200">
                <a:solidFill>
                  <a:schemeClr val="tx1"/>
                </a:solidFill>
                <a:latin typeface="Calibri" pitchFamily="34" charset="0"/>
              </a:defRPr>
            </a:lvl4pPr>
            <a:lvl5pPr marL="2103692" indent="-233744" eaLnBrk="0" hangingPunct="0">
              <a:spcBef>
                <a:spcPct val="30000"/>
              </a:spcBef>
              <a:defRPr sz="1200">
                <a:solidFill>
                  <a:schemeClr val="tx1"/>
                </a:solidFill>
                <a:latin typeface="Calibri" pitchFamily="34" charset="0"/>
              </a:defRPr>
            </a:lvl5pPr>
            <a:lvl6pPr marL="2571179" indent="-233744" eaLnBrk="0" fontAlgn="base" hangingPunct="0">
              <a:spcBef>
                <a:spcPct val="30000"/>
              </a:spcBef>
              <a:spcAft>
                <a:spcPct val="0"/>
              </a:spcAft>
              <a:defRPr sz="1200">
                <a:solidFill>
                  <a:schemeClr val="tx1"/>
                </a:solidFill>
                <a:latin typeface="Calibri" pitchFamily="34" charset="0"/>
              </a:defRPr>
            </a:lvl6pPr>
            <a:lvl7pPr marL="3038666" indent="-233744" eaLnBrk="0" fontAlgn="base" hangingPunct="0">
              <a:spcBef>
                <a:spcPct val="30000"/>
              </a:spcBef>
              <a:spcAft>
                <a:spcPct val="0"/>
              </a:spcAft>
              <a:defRPr sz="1200">
                <a:solidFill>
                  <a:schemeClr val="tx1"/>
                </a:solidFill>
                <a:latin typeface="Calibri" pitchFamily="34" charset="0"/>
              </a:defRPr>
            </a:lvl7pPr>
            <a:lvl8pPr marL="3506153" indent="-233744" eaLnBrk="0" fontAlgn="base" hangingPunct="0">
              <a:spcBef>
                <a:spcPct val="30000"/>
              </a:spcBef>
              <a:spcAft>
                <a:spcPct val="0"/>
              </a:spcAft>
              <a:defRPr sz="1200">
                <a:solidFill>
                  <a:schemeClr val="tx1"/>
                </a:solidFill>
                <a:latin typeface="Calibri" pitchFamily="34" charset="0"/>
              </a:defRPr>
            </a:lvl8pPr>
            <a:lvl9pPr marL="3973640" indent="-23374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62DE5B9-FDC4-4EF8-A998-AFB5EDC565EF}" type="slidenum">
              <a:rPr lang="en-US" altLang="en-US" smtClean="0">
                <a:solidFill>
                  <a:prstClr val="black"/>
                </a:solidFill>
                <a:latin typeface="Arial" charset="0"/>
              </a:rPr>
              <a:pPr eaLnBrk="1" hangingPunct="1">
                <a:spcBef>
                  <a:spcPct val="0"/>
                </a:spcBef>
              </a:pPr>
              <a:t>12</a:t>
            </a:fld>
            <a:endParaRPr lang="en-US" altLang="en-US" smtClean="0">
              <a:solidFill>
                <a:prstClr val="black"/>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1000" dirty="0" smtClean="0">
                <a:solidFill>
                  <a:srgbClr val="000000"/>
                </a:solidFill>
              </a:rPr>
              <a:t>Part of a group pf four </a:t>
            </a:r>
            <a:r>
              <a:rPr lang="en-US" altLang="en-US" sz="1000" dirty="0">
                <a:solidFill>
                  <a:srgbClr val="000000"/>
                </a:solidFill>
              </a:rPr>
              <a:t>Administrative Complaints Filed Against Dealerships (2012)</a:t>
            </a:r>
          </a:p>
          <a:p>
            <a:pPr eaLnBrk="1" hangingPunct="1"/>
            <a:endParaRPr lang="en-US" altLang="en-US" sz="1000" dirty="0">
              <a:solidFill>
                <a:srgbClr val="000000"/>
              </a:solidFill>
            </a:endParaRPr>
          </a:p>
          <a:p>
            <a:pPr eaLnBrk="1" hangingPunct="1"/>
            <a:r>
              <a:rPr lang="en-US" altLang="en-US" sz="1000" dirty="0">
                <a:solidFill>
                  <a:srgbClr val="000000"/>
                </a:solidFill>
              </a:rPr>
              <a:t>Alleged FTC Act violations (deception):</a:t>
            </a:r>
          </a:p>
          <a:p>
            <a:pPr eaLnBrk="1" hangingPunct="1"/>
            <a:endParaRPr lang="en-US" altLang="en-US" sz="1000" dirty="0">
              <a:solidFill>
                <a:srgbClr val="000000"/>
              </a:solidFill>
            </a:endParaRPr>
          </a:p>
          <a:p>
            <a:pPr marL="873292" lvl="2" indent="-350615" eaLnBrk="1" hangingPunct="1">
              <a:buFont typeface="Wingdings" pitchFamily="2" charset="2"/>
              <a:buChar char="§"/>
            </a:pPr>
            <a:r>
              <a:rPr lang="en-US" altLang="en-US" sz="1000" dirty="0">
                <a:solidFill>
                  <a:srgbClr val="000000"/>
                </a:solidFill>
              </a:rPr>
              <a:t>“We’ll pay off your trade, no matter what you owe” </a:t>
            </a:r>
          </a:p>
          <a:p>
            <a:pPr marL="873292" lvl="2" indent="-350615" eaLnBrk="1" hangingPunct="1">
              <a:buFont typeface="Wingdings" pitchFamily="2" charset="2"/>
              <a:buChar char="§"/>
            </a:pPr>
            <a:endParaRPr lang="en-US" altLang="en-US" sz="1000" dirty="0">
              <a:solidFill>
                <a:srgbClr val="000000"/>
              </a:solidFill>
            </a:endParaRPr>
          </a:p>
          <a:p>
            <a:pPr marL="873292" lvl="2" indent="-350615" eaLnBrk="1" hangingPunct="1">
              <a:buFont typeface="Wingdings" pitchFamily="2" charset="2"/>
              <a:buChar char="§"/>
            </a:pPr>
            <a:r>
              <a:rPr lang="en-US" altLang="en-US" sz="1000" dirty="0">
                <a:solidFill>
                  <a:srgbClr val="000000"/>
                </a:solidFill>
              </a:rPr>
              <a:t>Implied consumer would have no further obligation on prior loan</a:t>
            </a:r>
          </a:p>
          <a:p>
            <a:pPr marL="873292" lvl="2" indent="-350615" eaLnBrk="1" hangingPunct="1">
              <a:buFont typeface="Wingdings" pitchFamily="2" charset="2"/>
              <a:buChar char="§"/>
            </a:pPr>
            <a:endParaRPr lang="en-US" altLang="en-US" sz="1000" dirty="0">
              <a:solidFill>
                <a:srgbClr val="000000"/>
              </a:solidFill>
            </a:endParaRPr>
          </a:p>
          <a:p>
            <a:pPr marL="873292" lvl="2" indent="-350615" eaLnBrk="1" hangingPunct="1">
              <a:buFont typeface="Wingdings" pitchFamily="2" charset="2"/>
              <a:buChar char="§"/>
            </a:pPr>
            <a:r>
              <a:rPr lang="en-US" altLang="en-US" sz="1000" dirty="0">
                <a:solidFill>
                  <a:srgbClr val="000000"/>
                </a:solidFill>
              </a:rPr>
              <a:t>In fact, dealer rolled negative equity into new loan (or in one case made consumer pay out of pocket). </a:t>
            </a:r>
            <a:r>
              <a:rPr lang="en-US" altLang="en-US" sz="1000" dirty="0" smtClean="0"/>
              <a:t>Thus the promised savings were illusory.  The consumers, rather than the auto dealers, end up paying off the vehicles' negative equity.</a:t>
            </a:r>
          </a:p>
          <a:p>
            <a:pPr marL="873292" lvl="2" indent="-350615" eaLnBrk="1" hangingPunct="1">
              <a:buFont typeface="Wingdings" pitchFamily="2" charset="2"/>
              <a:buChar char="§"/>
            </a:pPr>
            <a:endParaRPr lang="en-US" altLang="en-US" sz="2000" dirty="0">
              <a:solidFill>
                <a:srgbClr val="000000"/>
              </a:solidFill>
            </a:endParaRPr>
          </a:p>
          <a:p>
            <a:endParaRPr lang="en-US"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9666" indent="-292179" eaLnBrk="0" hangingPunct="0">
              <a:spcBef>
                <a:spcPct val="30000"/>
              </a:spcBef>
              <a:defRPr sz="1200">
                <a:solidFill>
                  <a:schemeClr val="tx1"/>
                </a:solidFill>
                <a:latin typeface="Calibri" pitchFamily="34" charset="0"/>
              </a:defRPr>
            </a:lvl2pPr>
            <a:lvl3pPr marL="1168718" indent="-233744" eaLnBrk="0" hangingPunct="0">
              <a:spcBef>
                <a:spcPct val="30000"/>
              </a:spcBef>
              <a:defRPr sz="1200">
                <a:solidFill>
                  <a:schemeClr val="tx1"/>
                </a:solidFill>
                <a:latin typeface="Calibri" pitchFamily="34" charset="0"/>
              </a:defRPr>
            </a:lvl3pPr>
            <a:lvl4pPr marL="1636205" indent="-233744" eaLnBrk="0" hangingPunct="0">
              <a:spcBef>
                <a:spcPct val="30000"/>
              </a:spcBef>
              <a:defRPr sz="1200">
                <a:solidFill>
                  <a:schemeClr val="tx1"/>
                </a:solidFill>
                <a:latin typeface="Calibri" pitchFamily="34" charset="0"/>
              </a:defRPr>
            </a:lvl4pPr>
            <a:lvl5pPr marL="2103692" indent="-233744" eaLnBrk="0" hangingPunct="0">
              <a:spcBef>
                <a:spcPct val="30000"/>
              </a:spcBef>
              <a:defRPr sz="1200">
                <a:solidFill>
                  <a:schemeClr val="tx1"/>
                </a:solidFill>
                <a:latin typeface="Calibri" pitchFamily="34" charset="0"/>
              </a:defRPr>
            </a:lvl5pPr>
            <a:lvl6pPr marL="2571179" indent="-233744" eaLnBrk="0" fontAlgn="base" hangingPunct="0">
              <a:spcBef>
                <a:spcPct val="30000"/>
              </a:spcBef>
              <a:spcAft>
                <a:spcPct val="0"/>
              </a:spcAft>
              <a:defRPr sz="1200">
                <a:solidFill>
                  <a:schemeClr val="tx1"/>
                </a:solidFill>
                <a:latin typeface="Calibri" pitchFamily="34" charset="0"/>
              </a:defRPr>
            </a:lvl6pPr>
            <a:lvl7pPr marL="3038666" indent="-233744" eaLnBrk="0" fontAlgn="base" hangingPunct="0">
              <a:spcBef>
                <a:spcPct val="30000"/>
              </a:spcBef>
              <a:spcAft>
                <a:spcPct val="0"/>
              </a:spcAft>
              <a:defRPr sz="1200">
                <a:solidFill>
                  <a:schemeClr val="tx1"/>
                </a:solidFill>
                <a:latin typeface="Calibri" pitchFamily="34" charset="0"/>
              </a:defRPr>
            </a:lvl7pPr>
            <a:lvl8pPr marL="3506153" indent="-233744" eaLnBrk="0" fontAlgn="base" hangingPunct="0">
              <a:spcBef>
                <a:spcPct val="30000"/>
              </a:spcBef>
              <a:spcAft>
                <a:spcPct val="0"/>
              </a:spcAft>
              <a:defRPr sz="1200">
                <a:solidFill>
                  <a:schemeClr val="tx1"/>
                </a:solidFill>
                <a:latin typeface="Calibri" pitchFamily="34" charset="0"/>
              </a:defRPr>
            </a:lvl8pPr>
            <a:lvl9pPr marL="3973640" indent="-23374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A85CAAB-770E-457C-BD31-353B40AD4362}" type="slidenum">
              <a:rPr lang="en-US" altLang="en-US" smtClean="0">
                <a:latin typeface="Arial" charset="0"/>
              </a:rPr>
              <a:pPr eaLnBrk="1" hangingPunct="1">
                <a:spcBef>
                  <a:spcPct val="0"/>
                </a:spcBef>
              </a:pPr>
              <a:t>13</a:t>
            </a:fld>
            <a:endParaRPr lang="en-US" alt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2200" b="1" i="0" baseline="0" dirty="0">
                <a:solidFill>
                  <a:srgbClr val="000000"/>
                </a:solidFill>
              </a:rPr>
              <a:t>Trophy Nissan </a:t>
            </a:r>
            <a:r>
              <a:rPr lang="en-US" altLang="en-US" sz="2200" dirty="0">
                <a:solidFill>
                  <a:srgbClr val="000000"/>
                </a:solidFill>
              </a:rPr>
              <a:t>case:  Alleged violations of Section 5 of the FTC Act, the Consumer Leading Act, and the Truth in Lending Act for advertising that the dealership would accept any trade-ins, even those with negative equity.  In reality, the consumers' auto loans and leases include the negative equity. </a:t>
            </a:r>
          </a:p>
          <a:p>
            <a:pPr eaLnBrk="1" hangingPunct="1"/>
            <a:endParaRPr lang="en-US" altLang="en-US" sz="2200" dirty="0">
              <a:solidFill>
                <a:srgbClr val="000000"/>
              </a:solidFill>
            </a:endParaRPr>
          </a:p>
          <a:p>
            <a:pPr eaLnBrk="1" hangingPunct="1"/>
            <a:r>
              <a:rPr lang="en-US" altLang="en-US" sz="2200" dirty="0">
                <a:solidFill>
                  <a:srgbClr val="000000"/>
                </a:solidFill>
              </a:rPr>
              <a:t>Alleged FTC Act violations (deception):</a:t>
            </a:r>
          </a:p>
          <a:p>
            <a:pPr eaLnBrk="1" hangingPunct="1"/>
            <a:endParaRPr lang="en-US" altLang="en-US" sz="2200" dirty="0">
              <a:solidFill>
                <a:srgbClr val="000000"/>
              </a:solidFill>
            </a:endParaRPr>
          </a:p>
          <a:p>
            <a:pPr marL="873292" lvl="2" indent="-350615" eaLnBrk="1" hangingPunct="1">
              <a:buFont typeface="Wingdings" pitchFamily="2" charset="2"/>
              <a:buChar char="§"/>
            </a:pPr>
            <a:r>
              <a:rPr lang="en-US" altLang="en-US" sz="2000" dirty="0">
                <a:solidFill>
                  <a:srgbClr val="000000"/>
                </a:solidFill>
              </a:rPr>
              <a:t>“Trophy Nissan will match your tax refund so you can use it for a down payment” </a:t>
            </a:r>
          </a:p>
          <a:p>
            <a:pPr marL="873292" lvl="2" indent="-350615" eaLnBrk="1" hangingPunct="1">
              <a:buFont typeface="Wingdings" pitchFamily="2" charset="2"/>
              <a:buChar char="§"/>
            </a:pPr>
            <a:endParaRPr lang="en-US" altLang="en-US" sz="2000" dirty="0">
              <a:solidFill>
                <a:srgbClr val="000000"/>
              </a:solidFill>
            </a:endParaRPr>
          </a:p>
          <a:p>
            <a:pPr marL="873292" lvl="2" indent="-350615" eaLnBrk="1" hangingPunct="1">
              <a:buFont typeface="Wingdings" pitchFamily="2" charset="2"/>
              <a:buChar char="§"/>
            </a:pPr>
            <a:r>
              <a:rPr lang="en-US" altLang="en-US" sz="2000" dirty="0">
                <a:solidFill>
                  <a:srgbClr val="000000"/>
                </a:solidFill>
              </a:rPr>
              <a:t>In fact, the company would match the tax refund only up to $1,000</a:t>
            </a:r>
          </a:p>
          <a:p>
            <a:pPr marL="873292" lvl="2" indent="-350615" eaLnBrk="1" hangingPunct="1">
              <a:buFont typeface="Wingdings" pitchFamily="2" charset="2"/>
              <a:buChar char="§"/>
            </a:pPr>
            <a:endParaRPr lang="en-US" altLang="en-US" sz="2000" dirty="0">
              <a:solidFill>
                <a:srgbClr val="000000"/>
              </a:solidFill>
            </a:endParaRPr>
          </a:p>
          <a:p>
            <a:pPr marL="873292" lvl="2" indent="-350615" eaLnBrk="1" hangingPunct="1">
              <a:buFont typeface="Wingdings" pitchFamily="2" charset="2"/>
              <a:buChar char="§"/>
            </a:pPr>
            <a:r>
              <a:rPr lang="en-US" altLang="en-US" sz="2000" dirty="0">
                <a:solidFill>
                  <a:srgbClr val="000000"/>
                </a:solidFill>
              </a:rPr>
              <a:t>This was disclosed in a small print disclosure at the bottom of the ad, which the Commission alleged wasn’t adequate – i.e., it wasn’t sufficiently prominent that consumers would see it.  </a:t>
            </a:r>
            <a:endParaRPr lang="en-US" altLang="en-US" dirty="0" smtClean="0"/>
          </a:p>
          <a:p>
            <a:pPr marL="873292" lvl="2" indent="-350615" eaLnBrk="1" hangingPunct="1">
              <a:buFont typeface="Wingdings" pitchFamily="2" charset="2"/>
              <a:buChar char="§"/>
            </a:pPr>
            <a:endParaRPr lang="en-US" altLang="en-US" sz="2000" dirty="0">
              <a:solidFill>
                <a:srgbClr val="000000"/>
              </a:solidFill>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9666" indent="-292179" eaLnBrk="0" hangingPunct="0">
              <a:spcBef>
                <a:spcPct val="30000"/>
              </a:spcBef>
              <a:defRPr sz="1200">
                <a:solidFill>
                  <a:schemeClr val="tx1"/>
                </a:solidFill>
                <a:latin typeface="Calibri" pitchFamily="34" charset="0"/>
              </a:defRPr>
            </a:lvl2pPr>
            <a:lvl3pPr marL="1168718" indent="-233744" eaLnBrk="0" hangingPunct="0">
              <a:spcBef>
                <a:spcPct val="30000"/>
              </a:spcBef>
              <a:defRPr sz="1200">
                <a:solidFill>
                  <a:schemeClr val="tx1"/>
                </a:solidFill>
                <a:latin typeface="Calibri" pitchFamily="34" charset="0"/>
              </a:defRPr>
            </a:lvl3pPr>
            <a:lvl4pPr marL="1636205" indent="-233744" eaLnBrk="0" hangingPunct="0">
              <a:spcBef>
                <a:spcPct val="30000"/>
              </a:spcBef>
              <a:defRPr sz="1200">
                <a:solidFill>
                  <a:schemeClr val="tx1"/>
                </a:solidFill>
                <a:latin typeface="Calibri" pitchFamily="34" charset="0"/>
              </a:defRPr>
            </a:lvl4pPr>
            <a:lvl5pPr marL="2103692" indent="-233744" eaLnBrk="0" hangingPunct="0">
              <a:spcBef>
                <a:spcPct val="30000"/>
              </a:spcBef>
              <a:defRPr sz="1200">
                <a:solidFill>
                  <a:schemeClr val="tx1"/>
                </a:solidFill>
                <a:latin typeface="Calibri" pitchFamily="34" charset="0"/>
              </a:defRPr>
            </a:lvl5pPr>
            <a:lvl6pPr marL="2571179" indent="-233744" eaLnBrk="0" fontAlgn="base" hangingPunct="0">
              <a:spcBef>
                <a:spcPct val="30000"/>
              </a:spcBef>
              <a:spcAft>
                <a:spcPct val="0"/>
              </a:spcAft>
              <a:defRPr sz="1200">
                <a:solidFill>
                  <a:schemeClr val="tx1"/>
                </a:solidFill>
                <a:latin typeface="Calibri" pitchFamily="34" charset="0"/>
              </a:defRPr>
            </a:lvl6pPr>
            <a:lvl7pPr marL="3038666" indent="-233744" eaLnBrk="0" fontAlgn="base" hangingPunct="0">
              <a:spcBef>
                <a:spcPct val="30000"/>
              </a:spcBef>
              <a:spcAft>
                <a:spcPct val="0"/>
              </a:spcAft>
              <a:defRPr sz="1200">
                <a:solidFill>
                  <a:schemeClr val="tx1"/>
                </a:solidFill>
                <a:latin typeface="Calibri" pitchFamily="34" charset="0"/>
              </a:defRPr>
            </a:lvl7pPr>
            <a:lvl8pPr marL="3506153" indent="-233744" eaLnBrk="0" fontAlgn="base" hangingPunct="0">
              <a:spcBef>
                <a:spcPct val="30000"/>
              </a:spcBef>
              <a:spcAft>
                <a:spcPct val="0"/>
              </a:spcAft>
              <a:defRPr sz="1200">
                <a:solidFill>
                  <a:schemeClr val="tx1"/>
                </a:solidFill>
                <a:latin typeface="Calibri" pitchFamily="34" charset="0"/>
              </a:defRPr>
            </a:lvl8pPr>
            <a:lvl9pPr marL="3973640" indent="-23374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56E7DBD-A2F3-4EAD-B091-13B54F46AD34}" type="slidenum">
              <a:rPr lang="en-US" altLang="en-US" smtClean="0">
                <a:latin typeface="Arial" charset="0"/>
              </a:rPr>
              <a:pPr eaLnBrk="1" hangingPunct="1">
                <a:spcBef>
                  <a:spcPct val="0"/>
                </a:spcBef>
              </a:pPr>
              <a:t>14</a:t>
            </a:fld>
            <a:endParaRPr lang="en-US" alt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i="0" baseline="0" dirty="0" smtClean="0"/>
              <a:t>Casino Auto Sales </a:t>
            </a:r>
            <a:r>
              <a:rPr lang="en-US" altLang="en-US" dirty="0" smtClean="0"/>
              <a:t>– announced in 2014 as part of Operation Steer Clear</a:t>
            </a:r>
          </a:p>
          <a:p>
            <a:endParaRPr lang="en-US" altLang="en-US" dirty="0" smtClean="0"/>
          </a:p>
          <a:p>
            <a:r>
              <a:rPr lang="en-US" altLang="en-US" dirty="0" smtClean="0"/>
              <a:t>Advertised cars with low purchase prices</a:t>
            </a:r>
          </a:p>
          <a:p>
            <a:endParaRPr lang="en-US" altLang="en-US" dirty="0" smtClean="0"/>
          </a:p>
          <a:p>
            <a:r>
              <a:rPr lang="en-US" altLang="en-US" dirty="0" smtClean="0"/>
              <a:t>For example, it advertised a 2008 Chevy Tahoe LS for $17,995.</a:t>
            </a:r>
          </a:p>
          <a:p>
            <a:endParaRPr lang="en-US" altLang="en-US" dirty="0" smtClean="0"/>
          </a:p>
          <a:p>
            <a:r>
              <a:rPr lang="en-US" altLang="en-US" dirty="0" smtClean="0"/>
              <a:t>In fact, as seen in the fine print, the dealer required consumers to pay and additional $5,000 to purchase the advertised vehicle.  So, the purchase price wasn’t really $17,995.  </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9666" indent="-292179" eaLnBrk="0" hangingPunct="0">
              <a:spcBef>
                <a:spcPct val="30000"/>
              </a:spcBef>
              <a:defRPr sz="1200">
                <a:solidFill>
                  <a:schemeClr val="tx1"/>
                </a:solidFill>
                <a:latin typeface="Calibri" pitchFamily="34" charset="0"/>
              </a:defRPr>
            </a:lvl2pPr>
            <a:lvl3pPr marL="1168718" indent="-233744" eaLnBrk="0" hangingPunct="0">
              <a:spcBef>
                <a:spcPct val="30000"/>
              </a:spcBef>
              <a:defRPr sz="1200">
                <a:solidFill>
                  <a:schemeClr val="tx1"/>
                </a:solidFill>
                <a:latin typeface="Calibri" pitchFamily="34" charset="0"/>
              </a:defRPr>
            </a:lvl3pPr>
            <a:lvl4pPr marL="1636205" indent="-233744" eaLnBrk="0" hangingPunct="0">
              <a:spcBef>
                <a:spcPct val="30000"/>
              </a:spcBef>
              <a:defRPr sz="1200">
                <a:solidFill>
                  <a:schemeClr val="tx1"/>
                </a:solidFill>
                <a:latin typeface="Calibri" pitchFamily="34" charset="0"/>
              </a:defRPr>
            </a:lvl4pPr>
            <a:lvl5pPr marL="2103692" indent="-233744" eaLnBrk="0" hangingPunct="0">
              <a:spcBef>
                <a:spcPct val="30000"/>
              </a:spcBef>
              <a:defRPr sz="1200">
                <a:solidFill>
                  <a:schemeClr val="tx1"/>
                </a:solidFill>
                <a:latin typeface="Calibri" pitchFamily="34" charset="0"/>
              </a:defRPr>
            </a:lvl5pPr>
            <a:lvl6pPr marL="2571179" indent="-233744" eaLnBrk="0" fontAlgn="base" hangingPunct="0">
              <a:spcBef>
                <a:spcPct val="30000"/>
              </a:spcBef>
              <a:spcAft>
                <a:spcPct val="0"/>
              </a:spcAft>
              <a:defRPr sz="1200">
                <a:solidFill>
                  <a:schemeClr val="tx1"/>
                </a:solidFill>
                <a:latin typeface="Calibri" pitchFamily="34" charset="0"/>
              </a:defRPr>
            </a:lvl6pPr>
            <a:lvl7pPr marL="3038666" indent="-233744" eaLnBrk="0" fontAlgn="base" hangingPunct="0">
              <a:spcBef>
                <a:spcPct val="30000"/>
              </a:spcBef>
              <a:spcAft>
                <a:spcPct val="0"/>
              </a:spcAft>
              <a:defRPr sz="1200">
                <a:solidFill>
                  <a:schemeClr val="tx1"/>
                </a:solidFill>
                <a:latin typeface="Calibri" pitchFamily="34" charset="0"/>
              </a:defRPr>
            </a:lvl7pPr>
            <a:lvl8pPr marL="3506153" indent="-233744" eaLnBrk="0" fontAlgn="base" hangingPunct="0">
              <a:spcBef>
                <a:spcPct val="30000"/>
              </a:spcBef>
              <a:spcAft>
                <a:spcPct val="0"/>
              </a:spcAft>
              <a:defRPr sz="1200">
                <a:solidFill>
                  <a:schemeClr val="tx1"/>
                </a:solidFill>
                <a:latin typeface="Calibri" pitchFamily="34" charset="0"/>
              </a:defRPr>
            </a:lvl8pPr>
            <a:lvl9pPr marL="3973640" indent="-23374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8D93729-D00B-4596-A120-DFEBEA7EF9AF}" type="slidenum">
              <a:rPr lang="en-US" altLang="en-US" smtClean="0">
                <a:latin typeface="Arial" charset="0"/>
              </a:rPr>
              <a:pPr eaLnBrk="1" hangingPunct="1">
                <a:spcBef>
                  <a:spcPct val="0"/>
                </a:spcBef>
              </a:pPr>
              <a:t>15</a:t>
            </a:fld>
            <a:endParaRPr lang="en-US" altLang="en-US" smtClean="0">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i="0" baseline="0" dirty="0" smtClean="0"/>
              <a:t>Nissan South Atlanta –Georgia</a:t>
            </a:r>
          </a:p>
          <a:p>
            <a:endParaRPr lang="en-US" altLang="en-US" dirty="0" smtClean="0"/>
          </a:p>
          <a:p>
            <a:r>
              <a:rPr lang="en-US" altLang="en-US" dirty="0" smtClean="0"/>
              <a:t>Case announced as part of Operation Steer Clear in 2014.</a:t>
            </a:r>
          </a:p>
          <a:p>
            <a:endParaRPr lang="en-US" altLang="en-US" dirty="0" smtClean="0"/>
          </a:p>
          <a:p>
            <a:r>
              <a:rPr lang="en-US" altLang="en-US" dirty="0" smtClean="0"/>
              <a:t>Prominently advertised “0 Down $99/mo”</a:t>
            </a:r>
          </a:p>
          <a:p>
            <a:endParaRPr lang="en-US" altLang="en-US" dirty="0" smtClean="0"/>
          </a:p>
          <a:p>
            <a:r>
              <a:rPr lang="en-US" altLang="en-US" dirty="0" smtClean="0"/>
              <a:t>Unfortunately, under this deal, consumers paid $99 each month for the first two months only, and they would owe different monthly amounts for the remaining 82 months. </a:t>
            </a:r>
          </a:p>
          <a:p>
            <a:endParaRPr lang="en-US" altLang="en-US" dirty="0" smtClean="0"/>
          </a:p>
          <a:p>
            <a:r>
              <a:rPr lang="en-US" altLang="en-US" dirty="0" smtClean="0"/>
              <a:t>This advertisement also triggered TILA because it contained the triggering claim – the monthly payment.</a:t>
            </a:r>
          </a:p>
          <a:p>
            <a:endParaRPr lang="en-US" altLang="en-US" dirty="0" smtClean="0"/>
          </a:p>
          <a:p>
            <a:r>
              <a:rPr lang="en-US" altLang="en-US" dirty="0" smtClean="0"/>
              <a:t>The Commission alleged that the company failed to disclose or disclose adequately the required information under TILA:</a:t>
            </a:r>
          </a:p>
          <a:p>
            <a:endParaRPr lang="en-US" altLang="en-US" dirty="0" smtClean="0"/>
          </a:p>
          <a:p>
            <a:r>
              <a:rPr lang="en-US" altLang="en-US" dirty="0" smtClean="0"/>
              <a:t>a.	The amount or percentage of the down payment. </a:t>
            </a:r>
          </a:p>
          <a:p>
            <a:r>
              <a:rPr lang="en-US" altLang="en-US" dirty="0" smtClean="0"/>
              <a:t>b. 	The terms of repayment, including any balloon payment. </a:t>
            </a:r>
          </a:p>
          <a:p>
            <a:r>
              <a:rPr lang="en-US" altLang="en-US" dirty="0" smtClean="0"/>
              <a:t>c. 	The “annual percentage rate,” using that term, and, if the rate may be increased after consummation, that fact. </a:t>
            </a:r>
          </a:p>
          <a:p>
            <a:endParaRPr lang="en-US" altLang="en-US" dirty="0" smtClean="0"/>
          </a:p>
          <a:p>
            <a:r>
              <a:rPr lang="en-US" altLang="en-US" dirty="0" smtClean="0"/>
              <a:t>That information was contained at the bottom of the ad in small text. </a:t>
            </a:r>
          </a:p>
          <a:p>
            <a:endParaRPr lang="en-US" altLang="en-US" dirty="0"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9666" indent="-292179" eaLnBrk="0" hangingPunct="0">
              <a:spcBef>
                <a:spcPct val="30000"/>
              </a:spcBef>
              <a:defRPr sz="1200">
                <a:solidFill>
                  <a:schemeClr val="tx1"/>
                </a:solidFill>
                <a:latin typeface="Calibri" pitchFamily="34" charset="0"/>
              </a:defRPr>
            </a:lvl2pPr>
            <a:lvl3pPr marL="1168718" indent="-233744" eaLnBrk="0" hangingPunct="0">
              <a:spcBef>
                <a:spcPct val="30000"/>
              </a:spcBef>
              <a:defRPr sz="1200">
                <a:solidFill>
                  <a:schemeClr val="tx1"/>
                </a:solidFill>
                <a:latin typeface="Calibri" pitchFamily="34" charset="0"/>
              </a:defRPr>
            </a:lvl3pPr>
            <a:lvl4pPr marL="1636205" indent="-233744" eaLnBrk="0" hangingPunct="0">
              <a:spcBef>
                <a:spcPct val="30000"/>
              </a:spcBef>
              <a:defRPr sz="1200">
                <a:solidFill>
                  <a:schemeClr val="tx1"/>
                </a:solidFill>
                <a:latin typeface="Calibri" pitchFamily="34" charset="0"/>
              </a:defRPr>
            </a:lvl4pPr>
            <a:lvl5pPr marL="2103692" indent="-233744" eaLnBrk="0" hangingPunct="0">
              <a:spcBef>
                <a:spcPct val="30000"/>
              </a:spcBef>
              <a:defRPr sz="1200">
                <a:solidFill>
                  <a:schemeClr val="tx1"/>
                </a:solidFill>
                <a:latin typeface="Calibri" pitchFamily="34" charset="0"/>
              </a:defRPr>
            </a:lvl5pPr>
            <a:lvl6pPr marL="2571179" indent="-233744" eaLnBrk="0" fontAlgn="base" hangingPunct="0">
              <a:spcBef>
                <a:spcPct val="30000"/>
              </a:spcBef>
              <a:spcAft>
                <a:spcPct val="0"/>
              </a:spcAft>
              <a:defRPr sz="1200">
                <a:solidFill>
                  <a:schemeClr val="tx1"/>
                </a:solidFill>
                <a:latin typeface="Calibri" pitchFamily="34" charset="0"/>
              </a:defRPr>
            </a:lvl6pPr>
            <a:lvl7pPr marL="3038666" indent="-233744" eaLnBrk="0" fontAlgn="base" hangingPunct="0">
              <a:spcBef>
                <a:spcPct val="30000"/>
              </a:spcBef>
              <a:spcAft>
                <a:spcPct val="0"/>
              </a:spcAft>
              <a:defRPr sz="1200">
                <a:solidFill>
                  <a:schemeClr val="tx1"/>
                </a:solidFill>
                <a:latin typeface="Calibri" pitchFamily="34" charset="0"/>
              </a:defRPr>
            </a:lvl7pPr>
            <a:lvl8pPr marL="3506153" indent="-233744" eaLnBrk="0" fontAlgn="base" hangingPunct="0">
              <a:spcBef>
                <a:spcPct val="30000"/>
              </a:spcBef>
              <a:spcAft>
                <a:spcPct val="0"/>
              </a:spcAft>
              <a:defRPr sz="1200">
                <a:solidFill>
                  <a:schemeClr val="tx1"/>
                </a:solidFill>
                <a:latin typeface="Calibri" pitchFamily="34" charset="0"/>
              </a:defRPr>
            </a:lvl8pPr>
            <a:lvl9pPr marL="3973640" indent="-23374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663D89C-AE7E-4B36-BC2B-3CE38BB01EE3}" type="slidenum">
              <a:rPr lang="en-US" altLang="en-US" smtClean="0">
                <a:solidFill>
                  <a:prstClr val="black"/>
                </a:solidFill>
                <a:latin typeface="Arial" charset="0"/>
              </a:rPr>
              <a:pPr eaLnBrk="1" hangingPunct="1">
                <a:spcBef>
                  <a:spcPct val="0"/>
                </a:spcBef>
              </a:pPr>
              <a:t>16</a:t>
            </a:fld>
            <a:endParaRPr lang="en-US" altLang="en-US" smtClean="0">
              <a:solidFill>
                <a:prstClr val="black"/>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the ad, the dealer offered closed-end credit for a 72-month term, however, the dealer did not include required information triggered by the advertisement, such as the down payment amount, the monthly payment amount, and the annual percentage rate. </a:t>
            </a:r>
          </a:p>
          <a:p>
            <a:endParaRPr lang="en-US" sz="1200" dirty="0" smtClean="0"/>
          </a:p>
          <a:p>
            <a:r>
              <a:rPr lang="en-US" sz="1200" dirty="0" smtClean="0"/>
              <a:t>The dealer’s advertisements typically included disclaimers that appeared in fine print and muted colors that were difficult to read. The disclaimers routinely stated, in part, that the advertised prices and financing deals included all factory rebates.</a:t>
            </a:r>
          </a:p>
          <a:p>
            <a:endParaRPr lang="en-US" sz="1200" dirty="0" smtClean="0"/>
          </a:p>
          <a:p>
            <a:r>
              <a:rPr lang="en-US" dirty="0" smtClean="0"/>
              <a:t>In fact, often, the advertised discount and price were not generally available to consumers and were subject to various qualifications or restrictions. Such qualifications or restrictions included, for example, being a recent college graduate. </a:t>
            </a:r>
          </a:p>
          <a:p>
            <a:endParaRPr lang="en-US" dirty="0"/>
          </a:p>
        </p:txBody>
      </p:sp>
      <p:sp>
        <p:nvSpPr>
          <p:cNvPr id="4" name="Slide Number Placeholder 3"/>
          <p:cNvSpPr>
            <a:spLocks noGrp="1"/>
          </p:cNvSpPr>
          <p:nvPr>
            <p:ph type="sldNum" sz="quarter" idx="10"/>
          </p:nvPr>
        </p:nvSpPr>
        <p:spPr/>
        <p:txBody>
          <a:bodyPr/>
          <a:lstStyle/>
          <a:p>
            <a:pPr>
              <a:defRPr/>
            </a:pPr>
            <a:fld id="{54B425B9-B340-4A3B-A01F-5A0677292C00}" type="slidenum">
              <a:rPr lang="en-US" smtClean="0"/>
              <a:pPr>
                <a:defRPr/>
              </a:pPr>
              <a:t>17</a:t>
            </a:fld>
            <a:endParaRPr lang="en-US"/>
          </a:p>
        </p:txBody>
      </p:sp>
    </p:spTree>
    <p:extLst>
      <p:ext uri="{BB962C8B-B14F-4D97-AF65-F5344CB8AC3E}">
        <p14:creationId xmlns:p14="http://schemas.microsoft.com/office/powerpoint/2010/main" val="1896495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Corey Fairbanks Mazda, </a:t>
            </a:r>
          </a:p>
          <a:p>
            <a:endParaRPr lang="en-US" dirty="0" smtClean="0"/>
          </a:p>
          <a:p>
            <a:r>
              <a:rPr lang="en-US" dirty="0" smtClean="0"/>
              <a:t>According to the FTC’s complaint, the respondent has misrepresented: (1) Vehicle purchase prices; (2) that advertised prices, discounts, rebates, bonuses, and incentives are available to all consumers; (3) the prices for added features such as spoilers and sunroofs; (4) that vehicles are available for sale or lease for zero down, zero payments, or zero interest; (5) that vehicles are available for $99; and (6) that consumers can pay $0 at the inception of a lease to lease the advertised vehicle for the advertised monthly payment amount. The complaint alleges therefore that the representations are false and misleading in violation of Section 5 of the FTC Act. In addition, the complaint alleges the respondent violated the Consumer Leasing Act (‘‘CLA’’) and Regulation M for failing to disclose or to disclose clearly and conspicuously certain costs and terms when advertising vehicles for lease.</a:t>
            </a:r>
          </a:p>
          <a:p>
            <a:endParaRPr lang="en-US" dirty="0" smtClean="0"/>
          </a:p>
          <a:p>
            <a:endParaRPr lang="en-US" dirty="0" smtClean="0"/>
          </a:p>
          <a:p>
            <a:r>
              <a:rPr lang="en-US" dirty="0" smtClean="0"/>
              <a:t>The dealership is prohibited from misrepresenting the cost of purchasing, financing, or leasing a vehicle, and from advertising a price or discount for a vehicle unless the price or discount is available to all consumers. The order also prohibits the dealership from failing to clearly and conspicuously disclose required leasing information and complying with the Consumer Leasing Act and Regulation M.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54B425B9-B340-4A3B-A01F-5A0677292C00}" type="slidenum">
              <a:rPr lang="en-US" smtClean="0"/>
              <a:pPr>
                <a:defRPr/>
              </a:pPr>
              <a:t>18</a:t>
            </a:fld>
            <a:endParaRPr lang="en-US"/>
          </a:p>
        </p:txBody>
      </p:sp>
    </p:spTree>
    <p:extLst>
      <p:ext uri="{BB962C8B-B14F-4D97-AF65-F5344CB8AC3E}">
        <p14:creationId xmlns:p14="http://schemas.microsoft.com/office/powerpoint/2010/main" val="3892947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lvl="2">
              <a:buFont typeface="Arial" panose="020B0604020202020204" pitchFamily="34" charset="0"/>
              <a:buChar char="‒"/>
              <a:defRPr/>
            </a:pPr>
            <a:endParaRPr lang="en-US" dirty="0" smtClean="0"/>
          </a:p>
          <a:p>
            <a:pPr>
              <a:defRPr/>
            </a:pPr>
            <a:r>
              <a:rPr lang="en-US" dirty="0" smtClean="0"/>
              <a:t>Ads for </a:t>
            </a:r>
            <a:r>
              <a:rPr lang="en-US" b="1" i="0" baseline="0" dirty="0" smtClean="0"/>
              <a:t>Ross Nissan of El Monte </a:t>
            </a:r>
            <a:r>
              <a:rPr lang="en-US" dirty="0" smtClean="0"/>
              <a:t>focused on nothing, too – as in “$0 INITIAL PAYMENT, $0 DOWN PAYMENT, $0 DRIVE-OFF LEASE.”  The California company made the same claims in Spanish language ads. Other ads promised “$0 down*, 0% APR financing*, 0 payments*, and 0 problems.” Well, the FTC had a problem with – among other things – the deceptive use of “zero.” The dealership’s “$0 at lease inception” deal wasn’t applicable if consumers wanted the cars in the ads for the advertised monthly payment. What about “$0 down payment?” The FTC says people, in fact, had to pay a down payment to finance the vehicles for the monthly payment featured in the ads. And “0% APR?” The annual percentage rate for financing those cars for the advertised payment was way more than 0%. (The complaint against Cory Fairbanks Mazda made similar allegations about deceptive “zero” claims.)</a:t>
            </a:r>
          </a:p>
          <a:p>
            <a:pPr>
              <a:defRPr/>
            </a:pPr>
            <a:endParaRPr lang="en-US" dirty="0" smtClean="0"/>
          </a:p>
          <a:p>
            <a:pPr>
              <a:defRPr/>
            </a:pPr>
            <a:endParaRPr lang="en-US" dirty="0" smtClean="0"/>
          </a:p>
          <a:p>
            <a:pPr>
              <a:defRPr/>
            </a:pPr>
            <a:endParaRPr lang="en-US" dirty="0" smtClean="0"/>
          </a:p>
          <a:p>
            <a:pPr>
              <a:defRPr/>
            </a:pPr>
            <a:r>
              <a:rPr lang="en-US" dirty="0" smtClean="0"/>
              <a:t>Ad Prominently features $0 down claims</a:t>
            </a:r>
          </a:p>
          <a:p>
            <a:pPr>
              <a:defRPr/>
            </a:pPr>
            <a:endParaRPr lang="en-US" dirty="0" smtClean="0"/>
          </a:p>
          <a:p>
            <a:pPr>
              <a:defRPr/>
            </a:pPr>
            <a:r>
              <a:rPr lang="en-US" dirty="0" smtClean="0"/>
              <a:t>Below the $0 down statement, the ad features numerous vehicles.  For example, it offers a 2013 Nissan Sentra SV for $99 per month plus tax for a 24-month lease.</a:t>
            </a:r>
          </a:p>
          <a:p>
            <a:pPr>
              <a:defRPr/>
            </a:pPr>
            <a:endParaRPr lang="en-US" dirty="0" smtClean="0"/>
          </a:p>
          <a:p>
            <a:pPr>
              <a:defRPr/>
            </a:pPr>
            <a:r>
              <a:rPr lang="en-US" dirty="0" smtClean="0"/>
              <a:t>While other vehicles on this ad were listed for sale, these three were the only ones offered for lease.</a:t>
            </a:r>
          </a:p>
          <a:p>
            <a:pPr>
              <a:defRPr/>
            </a:pPr>
            <a:endParaRPr lang="en-US" dirty="0" smtClean="0"/>
          </a:p>
          <a:p>
            <a:pPr>
              <a:defRPr/>
            </a:pPr>
            <a:r>
              <a:rPr lang="en-US" dirty="0" smtClean="0"/>
              <a:t>To obtain the 2013 Nissan Sentra for $99 per month as part of a 24 month lease, the consumer would have to pay $4100 a signed plus registration and taxes.    Thus, the amount the consumer had to pay to “drive off” was </a:t>
            </a:r>
            <a:r>
              <a:rPr lang="en-US" dirty="0" err="1" smtClean="0"/>
              <a:t>substantiatlly</a:t>
            </a:r>
            <a:r>
              <a:rPr lang="en-US" dirty="0" smtClean="0"/>
              <a:t> more than $9 down.</a:t>
            </a:r>
          </a:p>
          <a:p>
            <a:pPr>
              <a:defRPr/>
            </a:pPr>
            <a:endParaRPr lang="en-US" dirty="0" smtClean="0"/>
          </a:p>
          <a:p>
            <a:pPr>
              <a:defRPr/>
            </a:pPr>
            <a:r>
              <a:rPr lang="en-US" dirty="0" smtClean="0"/>
              <a:t>In addition to alleging that the claim was false.  The Commission also alleged that this ad violated the Consumer Leasing Act and Regulation M.</a:t>
            </a:r>
          </a:p>
          <a:p>
            <a:pPr>
              <a:defRPr/>
            </a:pPr>
            <a:endParaRPr lang="en-US" dirty="0" smtClean="0"/>
          </a:p>
          <a:p>
            <a:pPr>
              <a:defRPr/>
            </a:pPr>
            <a:endParaRPr lang="en-US" dirty="0" smtClean="0"/>
          </a:p>
          <a:p>
            <a:pPr>
              <a:defRPr/>
            </a:pPr>
            <a:r>
              <a:rPr lang="en-US" dirty="0" smtClean="0"/>
              <a:t>_____________</a:t>
            </a:r>
          </a:p>
          <a:p>
            <a:pPr>
              <a:defRPr/>
            </a:pPr>
            <a:endParaRPr lang="en-US" dirty="0" smtClean="0"/>
          </a:p>
          <a:p>
            <a:pPr>
              <a:defRPr/>
            </a:pPr>
            <a:r>
              <a:rPr lang="en-US" dirty="0" smtClean="0"/>
              <a:t>The message for dealers:  Don’t lure customers in with misleading “zero” promises.</a:t>
            </a:r>
          </a:p>
          <a:p>
            <a:pPr>
              <a:defRPr/>
            </a:pPr>
            <a:endParaRPr lang="en-US"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9666" indent="-292179" eaLnBrk="0" hangingPunct="0">
              <a:spcBef>
                <a:spcPct val="30000"/>
              </a:spcBef>
              <a:defRPr sz="1200">
                <a:solidFill>
                  <a:schemeClr val="tx1"/>
                </a:solidFill>
                <a:latin typeface="Calibri" pitchFamily="34" charset="0"/>
              </a:defRPr>
            </a:lvl2pPr>
            <a:lvl3pPr marL="1168718" indent="-233744" eaLnBrk="0" hangingPunct="0">
              <a:spcBef>
                <a:spcPct val="30000"/>
              </a:spcBef>
              <a:defRPr sz="1200">
                <a:solidFill>
                  <a:schemeClr val="tx1"/>
                </a:solidFill>
                <a:latin typeface="Calibri" pitchFamily="34" charset="0"/>
              </a:defRPr>
            </a:lvl3pPr>
            <a:lvl4pPr marL="1636205" indent="-233744" eaLnBrk="0" hangingPunct="0">
              <a:spcBef>
                <a:spcPct val="30000"/>
              </a:spcBef>
              <a:defRPr sz="1200">
                <a:solidFill>
                  <a:schemeClr val="tx1"/>
                </a:solidFill>
                <a:latin typeface="Calibri" pitchFamily="34" charset="0"/>
              </a:defRPr>
            </a:lvl4pPr>
            <a:lvl5pPr marL="2103692" indent="-233744" eaLnBrk="0" hangingPunct="0">
              <a:spcBef>
                <a:spcPct val="30000"/>
              </a:spcBef>
              <a:defRPr sz="1200">
                <a:solidFill>
                  <a:schemeClr val="tx1"/>
                </a:solidFill>
                <a:latin typeface="Calibri" pitchFamily="34" charset="0"/>
              </a:defRPr>
            </a:lvl5pPr>
            <a:lvl6pPr marL="2571179" indent="-233744" eaLnBrk="0" fontAlgn="base" hangingPunct="0">
              <a:spcBef>
                <a:spcPct val="30000"/>
              </a:spcBef>
              <a:spcAft>
                <a:spcPct val="0"/>
              </a:spcAft>
              <a:defRPr sz="1200">
                <a:solidFill>
                  <a:schemeClr val="tx1"/>
                </a:solidFill>
                <a:latin typeface="Calibri" pitchFamily="34" charset="0"/>
              </a:defRPr>
            </a:lvl6pPr>
            <a:lvl7pPr marL="3038666" indent="-233744" eaLnBrk="0" fontAlgn="base" hangingPunct="0">
              <a:spcBef>
                <a:spcPct val="30000"/>
              </a:spcBef>
              <a:spcAft>
                <a:spcPct val="0"/>
              </a:spcAft>
              <a:defRPr sz="1200">
                <a:solidFill>
                  <a:schemeClr val="tx1"/>
                </a:solidFill>
                <a:latin typeface="Calibri" pitchFamily="34" charset="0"/>
              </a:defRPr>
            </a:lvl7pPr>
            <a:lvl8pPr marL="3506153" indent="-233744" eaLnBrk="0" fontAlgn="base" hangingPunct="0">
              <a:spcBef>
                <a:spcPct val="30000"/>
              </a:spcBef>
              <a:spcAft>
                <a:spcPct val="0"/>
              </a:spcAft>
              <a:defRPr sz="1200">
                <a:solidFill>
                  <a:schemeClr val="tx1"/>
                </a:solidFill>
                <a:latin typeface="Calibri" pitchFamily="34" charset="0"/>
              </a:defRPr>
            </a:lvl8pPr>
            <a:lvl9pPr marL="3973640" indent="-23374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59CEA1D-8CBB-41C6-927F-209FF67360CF}" type="slidenum">
              <a:rPr lang="en-US" altLang="en-US" smtClean="0">
                <a:latin typeface="Arial" charset="0"/>
              </a:rPr>
              <a:pPr eaLnBrk="1" hangingPunct="1">
                <a:spcBef>
                  <a:spcPct val="0"/>
                </a:spcBef>
              </a:pPr>
              <a:t>19</a:t>
            </a:fld>
            <a:endParaRPr lang="en-US" alt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a:p>
            <a:r>
              <a:rPr lang="en-US" altLang="en-US" dirty="0" smtClean="0"/>
              <a:t>Again, the dealership </a:t>
            </a:r>
            <a:r>
              <a:rPr lang="en-US" altLang="en-US" b="1" i="0" baseline="0" dirty="0" smtClean="0"/>
              <a:t>(Ross Nissan El Monte</a:t>
            </a:r>
            <a:r>
              <a:rPr lang="en-US" altLang="en-US" dirty="0" smtClean="0"/>
              <a:t>) tried to disclaim the $0 down claim and to comply with the CLA by use of a minuscule disclosure at the bottom of the ad.</a:t>
            </a:r>
          </a:p>
          <a:p>
            <a:endParaRPr lang="en-US" altLang="en-US" dirty="0" smtClean="0"/>
          </a:p>
          <a:p>
            <a:r>
              <a:rPr lang="en-US" altLang="en-US" dirty="0" smtClean="0"/>
              <a:t>The Commission alleged that this disclosure wasn’t clear and conspicuous.  Therefore, it is treated as if the statement doesn’t appear there at all.</a:t>
            </a:r>
          </a:p>
          <a:p>
            <a:endParaRPr lang="en-US" altLang="en-US" dirty="0"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9666" indent="-292179" eaLnBrk="0" hangingPunct="0">
              <a:spcBef>
                <a:spcPct val="30000"/>
              </a:spcBef>
              <a:defRPr sz="1200">
                <a:solidFill>
                  <a:schemeClr val="tx1"/>
                </a:solidFill>
                <a:latin typeface="Calibri" pitchFamily="34" charset="0"/>
              </a:defRPr>
            </a:lvl2pPr>
            <a:lvl3pPr marL="1168718" indent="-233744" eaLnBrk="0" hangingPunct="0">
              <a:spcBef>
                <a:spcPct val="30000"/>
              </a:spcBef>
              <a:defRPr sz="1200">
                <a:solidFill>
                  <a:schemeClr val="tx1"/>
                </a:solidFill>
                <a:latin typeface="Calibri" pitchFamily="34" charset="0"/>
              </a:defRPr>
            </a:lvl3pPr>
            <a:lvl4pPr marL="1636205" indent="-233744" eaLnBrk="0" hangingPunct="0">
              <a:spcBef>
                <a:spcPct val="30000"/>
              </a:spcBef>
              <a:defRPr sz="1200">
                <a:solidFill>
                  <a:schemeClr val="tx1"/>
                </a:solidFill>
                <a:latin typeface="Calibri" pitchFamily="34" charset="0"/>
              </a:defRPr>
            </a:lvl4pPr>
            <a:lvl5pPr marL="2103692" indent="-233744" eaLnBrk="0" hangingPunct="0">
              <a:spcBef>
                <a:spcPct val="30000"/>
              </a:spcBef>
              <a:defRPr sz="1200">
                <a:solidFill>
                  <a:schemeClr val="tx1"/>
                </a:solidFill>
                <a:latin typeface="Calibri" pitchFamily="34" charset="0"/>
              </a:defRPr>
            </a:lvl5pPr>
            <a:lvl6pPr marL="2571179" indent="-233744" eaLnBrk="0" fontAlgn="base" hangingPunct="0">
              <a:spcBef>
                <a:spcPct val="30000"/>
              </a:spcBef>
              <a:spcAft>
                <a:spcPct val="0"/>
              </a:spcAft>
              <a:defRPr sz="1200">
                <a:solidFill>
                  <a:schemeClr val="tx1"/>
                </a:solidFill>
                <a:latin typeface="Calibri" pitchFamily="34" charset="0"/>
              </a:defRPr>
            </a:lvl6pPr>
            <a:lvl7pPr marL="3038666" indent="-233744" eaLnBrk="0" fontAlgn="base" hangingPunct="0">
              <a:spcBef>
                <a:spcPct val="30000"/>
              </a:spcBef>
              <a:spcAft>
                <a:spcPct val="0"/>
              </a:spcAft>
              <a:defRPr sz="1200">
                <a:solidFill>
                  <a:schemeClr val="tx1"/>
                </a:solidFill>
                <a:latin typeface="Calibri" pitchFamily="34" charset="0"/>
              </a:defRPr>
            </a:lvl7pPr>
            <a:lvl8pPr marL="3506153" indent="-233744" eaLnBrk="0" fontAlgn="base" hangingPunct="0">
              <a:spcBef>
                <a:spcPct val="30000"/>
              </a:spcBef>
              <a:spcAft>
                <a:spcPct val="0"/>
              </a:spcAft>
              <a:defRPr sz="1200">
                <a:solidFill>
                  <a:schemeClr val="tx1"/>
                </a:solidFill>
                <a:latin typeface="Calibri" pitchFamily="34" charset="0"/>
              </a:defRPr>
            </a:lvl8pPr>
            <a:lvl9pPr marL="3973640" indent="-23374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8431F9AF-519E-4013-86A0-BC47B632C243}" type="slidenum">
              <a:rPr lang="en-US" altLang="en-US" smtClean="0">
                <a:latin typeface="Arial" charset="0"/>
              </a:rPr>
              <a:pPr eaLnBrk="1" hangingPunct="1">
                <a:spcBef>
                  <a:spcPct val="0"/>
                </a:spcBef>
              </a:pPr>
              <a:t>20</a:t>
            </a:fld>
            <a:endParaRPr lang="en-US" alt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B425B9-B340-4A3B-A01F-5A0677292C00}" type="slidenum">
              <a:rPr lang="en-US" smtClean="0"/>
              <a:pPr>
                <a:defRPr/>
              </a:pPr>
              <a:t>21</a:t>
            </a:fld>
            <a:endParaRPr lang="en-US"/>
          </a:p>
        </p:txBody>
      </p:sp>
    </p:spTree>
    <p:extLst>
      <p:ext uri="{BB962C8B-B14F-4D97-AF65-F5344CB8AC3E}">
        <p14:creationId xmlns:p14="http://schemas.microsoft.com/office/powerpoint/2010/main" val="411434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D0ED8-2D15-48FF-8470-593DDC84B2F3}" type="slidenum">
              <a:rPr lang="en-US" smtClean="0"/>
              <a:t>2</a:t>
            </a:fld>
            <a:endParaRPr lang="en-US"/>
          </a:p>
        </p:txBody>
      </p:sp>
    </p:spTree>
    <p:extLst>
      <p:ext uri="{BB962C8B-B14F-4D97-AF65-F5344CB8AC3E}">
        <p14:creationId xmlns:p14="http://schemas.microsoft.com/office/powerpoint/2010/main" val="253489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b="1" baseline="0" dirty="0" smtClean="0"/>
              <a:t>National Payment Network, Inc. (NPN): </a:t>
            </a:r>
            <a:r>
              <a:rPr lang="en-US" baseline="0" dirty="0" smtClean="0"/>
              <a:t>The FTC charged that NPN, headquartered in San Mateo, Calif., allegedly violated the FTC Act by deceptively pitching consumers an auto payment program – both online and through a network of authorized auto dealers -- that it claimed would save consumers money. NPN failed to disclose that the significant fees it charged for the service often cancelled out any actual savings. The fees to enroll in NPN’s program averaged $775 on a standard five-year auto loan.</a:t>
            </a:r>
          </a:p>
          <a:p>
            <a:pPr>
              <a:buFont typeface="Arial" pitchFamily="34" charset="0"/>
              <a:buChar char="•"/>
            </a:pPr>
            <a:endParaRPr lang="en-US" baseline="0" dirty="0" smtClean="0"/>
          </a:p>
          <a:p>
            <a:pPr>
              <a:buFont typeface="Arial" pitchFamily="34" charset="0"/>
              <a:buChar char="•"/>
            </a:pPr>
            <a:r>
              <a:rPr lang="en-US" b="1" baseline="0" dirty="0" smtClean="0"/>
              <a:t>Matt Blatt Inc. and Glassboro Imports, LLC (Matt Blatt dealerships): </a:t>
            </a:r>
            <a:r>
              <a:rPr lang="en-US" baseline="0" dirty="0" smtClean="0"/>
              <a:t>In a related case, the FTC alleged that Matt Blatt dealerships, with multiple locations in New Jersey, violated the FTC Act by failing to disclose or adequately disclose the fees associated with NPN’s add-on service and that many consumers would not save money overall due to the program’s significant fees. Matt Blatt dealerships received a commission for each of the more than 1,000 consumers they enrolled.</a:t>
            </a:r>
          </a:p>
          <a:p>
            <a:pPr>
              <a:buFont typeface="Arial" pitchFamily="34" charset="0"/>
              <a:buChar char="•"/>
            </a:pPr>
            <a:endParaRPr lang="en-US" baseline="0" dirty="0" smtClean="0"/>
          </a:p>
          <a:p>
            <a:pPr>
              <a:buFont typeface="Arial" pitchFamily="34" charset="0"/>
              <a:buChar char="•"/>
            </a:pPr>
            <a:r>
              <a:rPr lang="en-US" baseline="0" dirty="0" smtClean="0"/>
              <a:t>NPN and Matt Blatt dealerships have agreed to settle the FTC charges, and under proposed consent orders are prohibited from misrepresenting that a payment program will save consumers money, unless the amount of savings is greater than the total amount of fees and costs charged in connection with the program. They also are prohibited from misrepresenting that the payment programs or their associated fees will improve, repair or otherwise affect a consumer’s credit record.</a:t>
            </a:r>
          </a:p>
          <a:p>
            <a:pPr>
              <a:buFont typeface="Arial" pitchFamily="34" charset="0"/>
              <a:buChar char="•"/>
            </a:pPr>
            <a:endParaRPr lang="en-US" baseline="0" dirty="0" smtClean="0"/>
          </a:p>
          <a:p>
            <a:pPr>
              <a:buFont typeface="Arial" pitchFamily="34" charset="0"/>
              <a:buChar char="•"/>
            </a:pPr>
            <a:r>
              <a:rPr lang="en-US" b="1" i="0" baseline="0" dirty="0" smtClean="0"/>
              <a:t>NPN will refund more than $1.5 million to consumers, and waive another $949,000 in fees to current customers during the fee waiver period. Matt Blatt dealerships also will pay $184,000 to the FTC as part of the settlement.</a:t>
            </a:r>
          </a:p>
          <a:p>
            <a:pPr>
              <a:buFont typeface="Arial" pitchFamily="34" charset="0"/>
              <a:buChar char="•"/>
            </a:pPr>
            <a:endParaRPr lang="en-US" b="1" i="0" baseline="0" dirty="0" smtClean="0"/>
          </a:p>
        </p:txBody>
      </p:sp>
      <p:sp>
        <p:nvSpPr>
          <p:cNvPr id="4" name="Slide Number Placeholder 3"/>
          <p:cNvSpPr>
            <a:spLocks noGrp="1"/>
          </p:cNvSpPr>
          <p:nvPr>
            <p:ph type="sldNum" sz="quarter" idx="10"/>
          </p:nvPr>
        </p:nvSpPr>
        <p:spPr/>
        <p:txBody>
          <a:bodyPr/>
          <a:lstStyle/>
          <a:p>
            <a:pPr>
              <a:defRPr/>
            </a:pPr>
            <a:fld id="{19DE9C5F-D0A2-49F3-BA3D-056F9A5C6FFF}" type="slidenum">
              <a:rPr lang="en-US" smtClean="0">
                <a:solidFill>
                  <a:prstClr val="black"/>
                </a:solidFill>
              </a:rPr>
              <a:pPr>
                <a:defRPr/>
              </a:pPr>
              <a:t>22</a:t>
            </a:fld>
            <a:endParaRPr lang="en-US" dirty="0">
              <a:solidFill>
                <a:prstClr val="black"/>
              </a:solidFill>
            </a:endParaRPr>
          </a:p>
        </p:txBody>
      </p:sp>
    </p:spTree>
    <p:extLst>
      <p:ext uri="{BB962C8B-B14F-4D97-AF65-F5344CB8AC3E}">
        <p14:creationId xmlns:p14="http://schemas.microsoft.com/office/powerpoint/2010/main" val="758560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Violations</a:t>
            </a:r>
            <a:r>
              <a:rPr lang="en-US" baseline="0" dirty="0" smtClean="0"/>
              <a:t> of FTC administrative orders issued in prior negative equity cases. In previous ads the companies advertised: </a:t>
            </a:r>
            <a:r>
              <a:rPr lang="en-US" dirty="0" smtClean="0"/>
              <a:t>We’ll pay off your trade,</a:t>
            </a:r>
            <a:r>
              <a:rPr lang="en-US" baseline="0" dirty="0" smtClean="0"/>
              <a:t> no matter what you owe.”  Rolled the amount of negative equity into the finance package of the new car.”  Although the companies halted the negative equity claims, they misrepresented other lease and credit terms in alleged violation of the orders.</a:t>
            </a:r>
          </a:p>
          <a:p>
            <a:endParaRPr lang="en-US" baseline="0" dirty="0" smtClean="0"/>
          </a:p>
          <a:p>
            <a:r>
              <a:rPr lang="en-US" dirty="0" smtClean="0"/>
              <a:t>Billion Auto, a chain of 20 family-owned automobile dealerships in Iowa, Montana, and South Dakota, and a family-controlled advertising company, Nichols Media, Inc., have agreed to settle charges that they violated a 2012 FTC administrative order. That order prohibits Billion Auto, and any companies in active participation with it, from misrepresenting material costs and terms of vehicle finance and lease offers and requires specific disclosures, mandated by the Truth in Lending Act (TILA) and Regulation Z, and the Consumer Leasing Act (CLA) and Regulation M. The Billion Auto defendants have agreed to pay $360,000 in civil penalties to settle the FTC’s charges.</a:t>
            </a:r>
          </a:p>
          <a:p>
            <a:endParaRPr lang="en-US" dirty="0" smtClean="0"/>
          </a:p>
          <a:p>
            <a:r>
              <a:rPr lang="en-US" dirty="0" smtClean="0"/>
              <a:t>According to the complaint against Billion and Nichols, the dealerships and advertising company violated the 2012 FTC administrative order by frequently focusing on only a few attractive terms in their ads while hiding others in fine print, through distracting visuals, or with rapid-fire audio delivery. For example, some dealership ads promoted low monthly payments or attractive annual percentage rates and finance periods, while concealing other material items, such as low payments were for leases, not sales; major limits existed on who could qualify for discounts; and offers often included significant added costs.</a:t>
            </a:r>
          </a:p>
          <a:p>
            <a:endParaRPr lang="en-US" dirty="0" smtClean="0"/>
          </a:p>
          <a:p>
            <a:r>
              <a:rPr lang="en-US" dirty="0" smtClean="0"/>
              <a:t>In a separate action seeking civil penalties, the FTC has charged Ramey Motors, Inc., and three affiliated dealerships, in several locations in Virginia and West Virginia, with violating a similar 2012 FTC administrative order. Among other things, Ramey Motors’ ads allegedly misrepresented the costs of financing or leasing a vehicle by concealing important terms of the offer, such as a requirement to make a substantial down payment. The complaint also charges Ramey Motors with failing to make credit disclosures clearly and conspicuously, as required by the TILA. The FTC also alleges that the auto dealer group failed to retain and produce appropriate records to the Commission to substantiate its offers. Ramey Motors and its affiliates are subject to $16,000 in civil penalties for each alleged violation of the FTC administrative order.</a:t>
            </a:r>
            <a:endParaRPr lang="en-US" dirty="0"/>
          </a:p>
        </p:txBody>
      </p:sp>
      <p:sp>
        <p:nvSpPr>
          <p:cNvPr id="4" name="Slide Number Placeholder 3"/>
          <p:cNvSpPr>
            <a:spLocks noGrp="1"/>
          </p:cNvSpPr>
          <p:nvPr>
            <p:ph type="sldNum" sz="quarter" idx="10"/>
          </p:nvPr>
        </p:nvSpPr>
        <p:spPr/>
        <p:txBody>
          <a:bodyPr/>
          <a:lstStyle/>
          <a:p>
            <a:pPr>
              <a:defRPr/>
            </a:pPr>
            <a:fld id="{54B425B9-B340-4A3B-A01F-5A0677292C00}" type="slidenum">
              <a:rPr lang="en-US" smtClean="0"/>
              <a:pPr>
                <a:defRPr/>
              </a:pPr>
              <a:t>24</a:t>
            </a:fld>
            <a:endParaRPr lang="en-US"/>
          </a:p>
        </p:txBody>
      </p:sp>
    </p:spTree>
    <p:extLst>
      <p:ext uri="{BB962C8B-B14F-4D97-AF65-F5344CB8AC3E}">
        <p14:creationId xmlns:p14="http://schemas.microsoft.com/office/powerpoint/2010/main" val="20181938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baseline="0" dirty="0" smtClean="0"/>
              <a:t>Stipulated order entered 7/30/15, includes a ban on telemarketing and a ban on debt relief services, as well as comprehensive injunctive prohibitions and a $330,000 judgment.  This defendant is also facing criminal charges in Palm Beach County Florida relating to his deceptive auto modification scheme.</a:t>
            </a:r>
          </a:p>
          <a:p>
            <a:pPr>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19DE9C5F-D0A2-49F3-BA3D-056F9A5C6FFF}"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758560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19DE9C5F-D0A2-49F3-BA3D-056F9A5C6FFF}"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7585607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19DE9C5F-D0A2-49F3-BA3D-056F9A5C6FFF}"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758560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D0ED8-2D15-48FF-8470-593DDC84B2F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53489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D0ED8-2D15-48FF-8470-593DDC84B2F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30799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D0ED8-2D15-48FF-8470-593DDC84B2F3}"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247095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D0ED8-2D15-48FF-8470-593DDC84B2F3}"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8804722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8" name="Rectangle 2"/>
          <p:cNvSpPr>
            <a:spLocks noGrp="1" noChangeArrowheads="1"/>
          </p:cNvSpPr>
          <p:nvPr>
            <p:ph type="body" idx="1"/>
          </p:nvPr>
        </p:nvSpPr>
        <p:spPr>
          <a:xfrm>
            <a:off x="939158" y="4422459"/>
            <a:ext cx="5174948" cy="4188778"/>
          </a:xfrm>
          <a:noFill/>
          <a:ln/>
        </p:spPr>
        <p:txBody>
          <a:bodyPr lIns="92497" tIns="45439" rIns="92497" bIns="45439"/>
          <a:lstStyle/>
          <a:p>
            <a:pPr lvl="8">
              <a:buFontTx/>
              <a:buNone/>
            </a:pPr>
            <a:endParaRPr lang="en-US" altLang="en-US" b="1" dirty="0"/>
          </a:p>
        </p:txBody>
      </p:sp>
      <p:sp>
        <p:nvSpPr>
          <p:cNvPr id="966659" name="Rectangle 3"/>
          <p:cNvSpPr>
            <a:spLocks noGrp="1" noRot="1" noChangeAspect="1" noChangeArrowheads="1" noTextEdit="1"/>
          </p:cNvSpPr>
          <p:nvPr>
            <p:ph type="sldImg"/>
          </p:nvPr>
        </p:nvSpPr>
        <p:spPr>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 the Dodd-Frank Act, the FTC has:</a:t>
            </a:r>
          </a:p>
          <a:p>
            <a:r>
              <a:rPr lang="en-US" dirty="0" smtClean="0"/>
              <a:t>Exclusive jurisdiction over many dealers – complex but generally looks at sales or leases and servicing, and dealers that routinely assign financing to unaffiliated third parties, typically franchise dealers</a:t>
            </a:r>
          </a:p>
          <a:p>
            <a:r>
              <a:rPr lang="en-US" dirty="0" smtClean="0"/>
              <a:t>Concurrent jurisdiction with CFPB over non-bank lenders and buy here, pay here dealers</a:t>
            </a:r>
          </a:p>
          <a:p>
            <a:r>
              <a:rPr lang="en-US" dirty="0" smtClean="0"/>
              <a:t>Primary enforcement agency for many auto dealers</a:t>
            </a:r>
          </a:p>
          <a:p>
            <a:r>
              <a:rPr lang="en-US" dirty="0" smtClean="0"/>
              <a:t>APA rulemaking authority in auto finance area </a:t>
            </a:r>
          </a:p>
          <a:p>
            <a:endParaRPr lang="en-US" dirty="0"/>
          </a:p>
        </p:txBody>
      </p:sp>
      <p:sp>
        <p:nvSpPr>
          <p:cNvPr id="4" name="Slide Number Placeholder 3"/>
          <p:cNvSpPr>
            <a:spLocks noGrp="1"/>
          </p:cNvSpPr>
          <p:nvPr>
            <p:ph type="sldNum" sz="quarter" idx="10"/>
          </p:nvPr>
        </p:nvSpPr>
        <p:spPr/>
        <p:txBody>
          <a:bodyPr/>
          <a:lstStyle/>
          <a:p>
            <a:pPr>
              <a:defRPr/>
            </a:pPr>
            <a:fld id="{54B425B9-B340-4A3B-A01F-5A0677292C00}" type="slidenum">
              <a:rPr lang="en-US" smtClean="0"/>
              <a:pPr>
                <a:defRPr/>
              </a:pPr>
              <a:t>3</a:t>
            </a:fld>
            <a:endParaRPr lang="en-US"/>
          </a:p>
        </p:txBody>
      </p:sp>
    </p:spTree>
    <p:extLst>
      <p:ext uri="{BB962C8B-B14F-4D97-AF65-F5344CB8AC3E}">
        <p14:creationId xmlns:p14="http://schemas.microsoft.com/office/powerpoint/2010/main" val="429122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pPr>
              <a:defRPr/>
            </a:pPr>
            <a:fld id="{19DE9C5F-D0A2-49F3-BA3D-056F9A5C6FFF}" type="slidenum">
              <a:rPr lang="en-US" smtClean="0">
                <a:solidFill>
                  <a:prstClr val="black"/>
                </a:solidFill>
              </a:rPr>
              <a:pPr>
                <a:defRPr/>
              </a:pPr>
              <a:t>4</a:t>
            </a:fld>
            <a:endParaRPr lang="en-US" dirty="0">
              <a:solidFill>
                <a:prstClr val="black"/>
              </a:solidFill>
            </a:endParaRPr>
          </a:p>
        </p:txBody>
      </p:sp>
    </p:spTree>
    <p:extLst>
      <p:ext uri="{BB962C8B-B14F-4D97-AF65-F5344CB8AC3E}">
        <p14:creationId xmlns:p14="http://schemas.microsoft.com/office/powerpoint/2010/main" val="75856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4B425B9-B340-4A3B-A01F-5A0677292C00}" type="slidenum">
              <a:rPr lang="en-US" smtClean="0"/>
              <a:pPr>
                <a:defRPr/>
              </a:pPr>
              <a:t>5</a:t>
            </a:fld>
            <a:endParaRPr lang="en-US"/>
          </a:p>
        </p:txBody>
      </p:sp>
    </p:spTree>
    <p:extLst>
      <p:ext uri="{BB962C8B-B14F-4D97-AF65-F5344CB8AC3E}">
        <p14:creationId xmlns:p14="http://schemas.microsoft.com/office/powerpoint/2010/main" val="3379274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dirty="0" smtClean="0"/>
              <a:t>If qualifying information is necessary to prevent an ad from being misleading, advertisers must present the information clearly and conspicuously.</a:t>
            </a:r>
          </a:p>
          <a:p>
            <a:pPr>
              <a:defRPr/>
            </a:pPr>
            <a:endParaRPr lang="en-US" altLang="en-US" sz="1000" dirty="0" smtClean="0"/>
          </a:p>
          <a:p>
            <a:pPr>
              <a:defRPr/>
            </a:pPr>
            <a:r>
              <a:rPr lang="en-US" altLang="en-US" sz="1000" dirty="0" smtClean="0"/>
              <a:t>Remember, however, that a disclosure cannot cure a false claim.  It can only qualify or limit the claim.  </a:t>
            </a:r>
          </a:p>
          <a:p>
            <a:pPr>
              <a:defRPr/>
            </a:pPr>
            <a:r>
              <a:rPr lang="en-US" altLang="en-US" sz="1000" dirty="0" smtClean="0"/>
              <a:t>In evaluating effectiveness of disclosures, the FTC considers factors like: </a:t>
            </a:r>
          </a:p>
          <a:p>
            <a:pPr>
              <a:defRPr/>
            </a:pPr>
            <a:endParaRPr lang="en-US" altLang="en-US" sz="1000" dirty="0" smtClean="0"/>
          </a:p>
          <a:p>
            <a:pPr marL="0" lvl="1">
              <a:defRPr/>
            </a:pPr>
            <a:r>
              <a:rPr lang="en-US" altLang="en-US" sz="1000" dirty="0" smtClean="0"/>
              <a:t>• </a:t>
            </a:r>
            <a:r>
              <a:rPr lang="en-US" altLang="en-US" sz="1000" b="1" dirty="0" smtClean="0"/>
              <a:t>Prominence: </a:t>
            </a:r>
            <a:r>
              <a:rPr lang="en-US" altLang="en-US" sz="1000" dirty="0" smtClean="0"/>
              <a:t>whether the qualifying information is prominent enough for consumers to notice and read (or hear). </a:t>
            </a:r>
          </a:p>
          <a:p>
            <a:pPr marL="0" lvl="1">
              <a:defRPr/>
            </a:pPr>
            <a:r>
              <a:rPr lang="en-US" altLang="en-US" sz="1000" dirty="0" smtClean="0"/>
              <a:t>	C</a:t>
            </a:r>
            <a:r>
              <a:rPr lang="en-US" sz="1000" dirty="0" smtClean="0">
                <a:cs typeface="Calibri" pitchFamily="34" charset="0"/>
              </a:rPr>
              <a:t>aution: mouse print; rapid fire delivery</a:t>
            </a:r>
          </a:p>
          <a:p>
            <a:pPr>
              <a:defRPr/>
            </a:pPr>
            <a:r>
              <a:rPr lang="en-US" altLang="en-US" sz="1000" dirty="0" smtClean="0"/>
              <a:t> </a:t>
            </a:r>
          </a:p>
          <a:p>
            <a:pPr>
              <a:defRPr/>
            </a:pPr>
            <a:r>
              <a:rPr lang="en-US" altLang="en-US" sz="1000" dirty="0" smtClean="0"/>
              <a:t>• </a:t>
            </a:r>
            <a:r>
              <a:rPr lang="en-US" altLang="en-US" sz="1000" b="1" dirty="0" smtClean="0"/>
              <a:t>Presentation: </a:t>
            </a:r>
            <a:r>
              <a:rPr lang="en-US" altLang="en-US" sz="1000" dirty="0" smtClean="0"/>
              <a:t>whether the qualifying information is presented in easy- to-understand language that does not contradict other things said in the ad and is presented at a time when consumers’ attention is not distracted elsewhere </a:t>
            </a:r>
          </a:p>
          <a:p>
            <a:pPr lvl="1">
              <a:defRPr/>
            </a:pPr>
            <a:r>
              <a:rPr lang="en-US" altLang="en-US" sz="1000" dirty="0" smtClean="0"/>
              <a:t>	Caution:  J</a:t>
            </a:r>
            <a:r>
              <a:rPr lang="en-US" sz="1000" dirty="0" smtClean="0">
                <a:cs typeface="Calibri" pitchFamily="34" charset="0"/>
              </a:rPr>
              <a:t>argon or technical terms; buried in fine print; multiple asterisks; grey print; loud music )</a:t>
            </a:r>
          </a:p>
          <a:p>
            <a:pPr>
              <a:defRPr/>
            </a:pPr>
            <a:endParaRPr lang="en-US" altLang="en-US" sz="1000" dirty="0" smtClean="0"/>
          </a:p>
          <a:p>
            <a:pPr>
              <a:defRPr/>
            </a:pPr>
            <a:r>
              <a:rPr lang="en-US" altLang="en-US" sz="1000" dirty="0" smtClean="0"/>
              <a:t>• </a:t>
            </a:r>
            <a:r>
              <a:rPr lang="en-US" altLang="en-US" sz="1000" b="1" dirty="0" smtClean="0"/>
              <a:t>Placement: </a:t>
            </a:r>
            <a:r>
              <a:rPr lang="en-US" altLang="en-US" sz="1000" dirty="0" smtClean="0"/>
              <a:t>whether the qualifying information is located in a place and conveyed in a format that consumers will read (or hear) </a:t>
            </a:r>
          </a:p>
          <a:p>
            <a:pPr>
              <a:defRPr/>
            </a:pPr>
            <a:r>
              <a:rPr lang="en-US" sz="1000" dirty="0" smtClean="0">
                <a:cs typeface="Calibri" pitchFamily="34" charset="0"/>
              </a:rPr>
              <a:t>	Caution:  turned sideways on the ad</a:t>
            </a:r>
            <a:endParaRPr lang="en-US" altLang="en-US" sz="1000" dirty="0" smtClean="0"/>
          </a:p>
          <a:p>
            <a:pPr>
              <a:defRPr/>
            </a:pPr>
            <a:endParaRPr lang="en-US" altLang="en-US" sz="1000" dirty="0" smtClean="0"/>
          </a:p>
          <a:p>
            <a:pPr>
              <a:defRPr/>
            </a:pPr>
            <a:r>
              <a:rPr lang="en-US" altLang="en-US" sz="1000" dirty="0" smtClean="0"/>
              <a:t>• </a:t>
            </a:r>
            <a:r>
              <a:rPr lang="en-US" altLang="en-US" sz="1000" b="1" dirty="0" smtClean="0"/>
              <a:t>Proximity: </a:t>
            </a:r>
            <a:r>
              <a:rPr lang="en-US" altLang="en-US" sz="1000" dirty="0" smtClean="0"/>
              <a:t>whether the qualifying information is located in close proximity to the claim being qualified.</a:t>
            </a:r>
          </a:p>
          <a:p>
            <a:pPr marL="0" lvl="1">
              <a:defRPr/>
            </a:pPr>
            <a:r>
              <a:rPr lang="en-US" sz="1000" dirty="0" smtClean="0">
                <a:cs typeface="Calibri" pitchFamily="34" charset="0"/>
              </a:rPr>
              <a:t>	Caution:  back of direct mail; multiple clicks away</a:t>
            </a:r>
          </a:p>
          <a:p>
            <a:pPr>
              <a:defRPr/>
            </a:pPr>
            <a:r>
              <a:rPr lang="en-US" altLang="en-US" dirty="0" smtClean="0"/>
              <a:t> </a:t>
            </a:r>
          </a:p>
          <a:p>
            <a:pPr>
              <a:defRPr/>
            </a:pPr>
            <a:endParaRPr lang="en-US" altLang="en-US" dirty="0"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9666" indent="-292179" eaLnBrk="0" hangingPunct="0">
              <a:spcBef>
                <a:spcPct val="30000"/>
              </a:spcBef>
              <a:defRPr sz="1200">
                <a:solidFill>
                  <a:schemeClr val="tx1"/>
                </a:solidFill>
                <a:latin typeface="Calibri" pitchFamily="34" charset="0"/>
              </a:defRPr>
            </a:lvl2pPr>
            <a:lvl3pPr marL="1168718" indent="-233744" eaLnBrk="0" hangingPunct="0">
              <a:spcBef>
                <a:spcPct val="30000"/>
              </a:spcBef>
              <a:defRPr sz="1200">
                <a:solidFill>
                  <a:schemeClr val="tx1"/>
                </a:solidFill>
                <a:latin typeface="Calibri" pitchFamily="34" charset="0"/>
              </a:defRPr>
            </a:lvl3pPr>
            <a:lvl4pPr marL="1636205" indent="-233744" eaLnBrk="0" hangingPunct="0">
              <a:spcBef>
                <a:spcPct val="30000"/>
              </a:spcBef>
              <a:defRPr sz="1200">
                <a:solidFill>
                  <a:schemeClr val="tx1"/>
                </a:solidFill>
                <a:latin typeface="Calibri" pitchFamily="34" charset="0"/>
              </a:defRPr>
            </a:lvl4pPr>
            <a:lvl5pPr marL="2103692" indent="-233744" eaLnBrk="0" hangingPunct="0">
              <a:spcBef>
                <a:spcPct val="30000"/>
              </a:spcBef>
              <a:defRPr sz="1200">
                <a:solidFill>
                  <a:schemeClr val="tx1"/>
                </a:solidFill>
                <a:latin typeface="Calibri" pitchFamily="34" charset="0"/>
              </a:defRPr>
            </a:lvl5pPr>
            <a:lvl6pPr marL="2571179" indent="-233744" eaLnBrk="0" fontAlgn="base" hangingPunct="0">
              <a:spcBef>
                <a:spcPct val="30000"/>
              </a:spcBef>
              <a:spcAft>
                <a:spcPct val="0"/>
              </a:spcAft>
              <a:defRPr sz="1200">
                <a:solidFill>
                  <a:schemeClr val="tx1"/>
                </a:solidFill>
                <a:latin typeface="Calibri" pitchFamily="34" charset="0"/>
              </a:defRPr>
            </a:lvl6pPr>
            <a:lvl7pPr marL="3038666" indent="-233744" eaLnBrk="0" fontAlgn="base" hangingPunct="0">
              <a:spcBef>
                <a:spcPct val="30000"/>
              </a:spcBef>
              <a:spcAft>
                <a:spcPct val="0"/>
              </a:spcAft>
              <a:defRPr sz="1200">
                <a:solidFill>
                  <a:schemeClr val="tx1"/>
                </a:solidFill>
                <a:latin typeface="Calibri" pitchFamily="34" charset="0"/>
              </a:defRPr>
            </a:lvl7pPr>
            <a:lvl8pPr marL="3506153" indent="-233744" eaLnBrk="0" fontAlgn="base" hangingPunct="0">
              <a:spcBef>
                <a:spcPct val="30000"/>
              </a:spcBef>
              <a:spcAft>
                <a:spcPct val="0"/>
              </a:spcAft>
              <a:defRPr sz="1200">
                <a:solidFill>
                  <a:schemeClr val="tx1"/>
                </a:solidFill>
                <a:latin typeface="Calibri" pitchFamily="34" charset="0"/>
              </a:defRPr>
            </a:lvl8pPr>
            <a:lvl9pPr marL="3973640" indent="-23374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F1F4638-EB00-49FD-A108-237413A35D32}" type="slidenum">
              <a:rPr lang="en-US" altLang="en-US" smtClean="0">
                <a:solidFill>
                  <a:prstClr val="black"/>
                </a:solidFill>
                <a:latin typeface="Arial" charset="0"/>
              </a:rPr>
              <a:pPr eaLnBrk="1" hangingPunct="1">
                <a:spcBef>
                  <a:spcPct val="0"/>
                </a:spcBef>
              </a:pPr>
              <a:t>6</a:t>
            </a:fld>
            <a:endParaRPr lang="en-US" altLang="en-US" smtClean="0">
              <a:solidFill>
                <a:prstClr val="black"/>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D0ED8-2D15-48FF-8470-593DDC84B2F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53489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9666" indent="-292179" eaLnBrk="0" hangingPunct="0">
              <a:spcBef>
                <a:spcPct val="30000"/>
              </a:spcBef>
              <a:defRPr sz="1200">
                <a:solidFill>
                  <a:schemeClr val="tx1"/>
                </a:solidFill>
                <a:latin typeface="Calibri" pitchFamily="34" charset="0"/>
              </a:defRPr>
            </a:lvl2pPr>
            <a:lvl3pPr marL="1168718" indent="-233744" eaLnBrk="0" hangingPunct="0">
              <a:spcBef>
                <a:spcPct val="30000"/>
              </a:spcBef>
              <a:defRPr sz="1200">
                <a:solidFill>
                  <a:schemeClr val="tx1"/>
                </a:solidFill>
                <a:latin typeface="Calibri" pitchFamily="34" charset="0"/>
              </a:defRPr>
            </a:lvl3pPr>
            <a:lvl4pPr marL="1636205" indent="-233744" eaLnBrk="0" hangingPunct="0">
              <a:spcBef>
                <a:spcPct val="30000"/>
              </a:spcBef>
              <a:defRPr sz="1200">
                <a:solidFill>
                  <a:schemeClr val="tx1"/>
                </a:solidFill>
                <a:latin typeface="Calibri" pitchFamily="34" charset="0"/>
              </a:defRPr>
            </a:lvl4pPr>
            <a:lvl5pPr marL="2103692" indent="-233744" eaLnBrk="0" hangingPunct="0">
              <a:spcBef>
                <a:spcPct val="30000"/>
              </a:spcBef>
              <a:defRPr sz="1200">
                <a:solidFill>
                  <a:schemeClr val="tx1"/>
                </a:solidFill>
                <a:latin typeface="Calibri" pitchFamily="34" charset="0"/>
              </a:defRPr>
            </a:lvl5pPr>
            <a:lvl6pPr marL="2571179" indent="-233744" eaLnBrk="0" fontAlgn="base" hangingPunct="0">
              <a:spcBef>
                <a:spcPct val="30000"/>
              </a:spcBef>
              <a:spcAft>
                <a:spcPct val="0"/>
              </a:spcAft>
              <a:defRPr sz="1200">
                <a:solidFill>
                  <a:schemeClr val="tx1"/>
                </a:solidFill>
                <a:latin typeface="Calibri" pitchFamily="34" charset="0"/>
              </a:defRPr>
            </a:lvl6pPr>
            <a:lvl7pPr marL="3038666" indent="-233744" eaLnBrk="0" fontAlgn="base" hangingPunct="0">
              <a:spcBef>
                <a:spcPct val="30000"/>
              </a:spcBef>
              <a:spcAft>
                <a:spcPct val="0"/>
              </a:spcAft>
              <a:defRPr sz="1200">
                <a:solidFill>
                  <a:schemeClr val="tx1"/>
                </a:solidFill>
                <a:latin typeface="Calibri" pitchFamily="34" charset="0"/>
              </a:defRPr>
            </a:lvl7pPr>
            <a:lvl8pPr marL="3506153" indent="-233744" eaLnBrk="0" fontAlgn="base" hangingPunct="0">
              <a:spcBef>
                <a:spcPct val="30000"/>
              </a:spcBef>
              <a:spcAft>
                <a:spcPct val="0"/>
              </a:spcAft>
              <a:defRPr sz="1200">
                <a:solidFill>
                  <a:schemeClr val="tx1"/>
                </a:solidFill>
                <a:latin typeface="Calibri" pitchFamily="34" charset="0"/>
              </a:defRPr>
            </a:lvl8pPr>
            <a:lvl9pPr marL="3973640" indent="-233744"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524A43E-E751-48EB-A99B-F2E65174BB81}" type="slidenum">
              <a:rPr lang="en-US" altLang="en-US" smtClean="0">
                <a:latin typeface="Arial" charset="0"/>
              </a:rPr>
              <a:pPr eaLnBrk="1" hangingPunct="1">
                <a:spcBef>
                  <a:spcPct val="0"/>
                </a:spcBef>
              </a:pPr>
              <a:t>8</a:t>
            </a:fld>
            <a:endParaRPr lang="en-US" altLang="en-US"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Char char="•"/>
            </a:pPr>
            <a:r>
              <a:rPr lang="en-US" baseline="0" dirty="0" smtClean="0"/>
              <a:t>Two of the FTC actions involve add-ons – extra products or services tacked on to the sale, lease, or financing of a car. Typical add-ons include extended warranties, guaranteed automobile protection (GAP) insurance, credit life insurance, undercoating, and the like. According to the FTC, California-based National Payment Network deceptively claimed in online ads and through a network of authorized dealers that car buyers who bought its biweekly payment program would save money. What consumers weren’t told was that the cost of the add-on often outstripped any savings. The FTC says that was a material fact that should have been disclosed upfront. In a related action, the FTC sued New Jersey dealerships Matt Blatt Inc. and Glassboro Imports LLC for pitching NPN’s deceptive add-ons and pocketing hefty commissions. To settle the case, NPN will provide consumers with $2.475 million in refunds and fee waivers. The dealerships will turn over an additional $184,000.</a:t>
            </a:r>
          </a:p>
          <a:p>
            <a:pPr>
              <a:buFont typeface="Arial" pitchFamily="34" charset="0"/>
              <a:buChar char="•"/>
            </a:pPr>
            <a:endParaRPr lang="en-US" baseline="0" dirty="0" smtClean="0"/>
          </a:p>
          <a:p>
            <a:pPr>
              <a:buFont typeface="Arial" pitchFamily="34" charset="0"/>
              <a:buChar char="•"/>
            </a:pPr>
            <a:r>
              <a:rPr lang="en-US" baseline="0" dirty="0" smtClean="0"/>
              <a:t>Three of the Operation Ruse Control cases challenge allegedly deceptive advertising by auto dealers.  Some crossed the line by using headlines to tout bargain prices while failing to disclose – or failing to adequately disclose – the true cost of the deal. For example, ads for Cory Fairbanks Mazda of Longwood, Florida, pitched “used cars as low as $99.” But according to the FTC, $99 was just the minimum bid for cars offered at a liquidation sale and that didn’t include substantial mandatory fees. In a similar vein, the FTC says the dealership’s ads included photos of loaded cars without clearly explaining that some pictured features – like spoilers and sunroofs – weren’t included in the price.</a:t>
            </a:r>
          </a:p>
          <a:p>
            <a:pPr>
              <a:buFont typeface="Arial" pitchFamily="34" charset="0"/>
              <a:buChar char="•"/>
            </a:pPr>
            <a:endParaRPr lang="en-US" baseline="0" dirty="0" smtClean="0"/>
          </a:p>
          <a:p>
            <a:pPr>
              <a:buFont typeface="Arial" pitchFamily="34" charset="0"/>
              <a:buChar char="•"/>
            </a:pPr>
            <a:r>
              <a:rPr lang="en-US" baseline="0" dirty="0" smtClean="0"/>
              <a:t>One case against Florida-based Regency Financial Services and CEO Ivan Levy. According to the FTC, the company charged financially-strapped consumers upfront fees to negotiate changes to their car notes, but often didn’t provide anything in return.</a:t>
            </a:r>
          </a:p>
        </p:txBody>
      </p:sp>
      <p:sp>
        <p:nvSpPr>
          <p:cNvPr id="4" name="Slide Number Placeholder 3"/>
          <p:cNvSpPr>
            <a:spLocks noGrp="1"/>
          </p:cNvSpPr>
          <p:nvPr>
            <p:ph type="sldNum" sz="quarter" idx="10"/>
          </p:nvPr>
        </p:nvSpPr>
        <p:spPr/>
        <p:txBody>
          <a:bodyPr/>
          <a:lstStyle/>
          <a:p>
            <a:pPr>
              <a:defRPr/>
            </a:pPr>
            <a:fld id="{19DE9C5F-D0A2-49F3-BA3D-056F9A5C6FFF}" type="slidenum">
              <a:rPr lang="en-US" smtClean="0">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758560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4"/>
          <p:cNvSpPr>
            <a:spLocks noChangeArrowheads="1"/>
          </p:cNvSpPr>
          <p:nvPr/>
        </p:nvSpPr>
        <p:spPr bwMode="auto">
          <a:xfrm>
            <a:off x="0" y="6232525"/>
            <a:ext cx="9144000" cy="625475"/>
          </a:xfrm>
          <a:prstGeom prst="rect">
            <a:avLst/>
          </a:prstGeom>
          <a:solidFill>
            <a:srgbClr val="162D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mtClean="0"/>
          </a:p>
        </p:txBody>
      </p:sp>
      <p:pic>
        <p:nvPicPr>
          <p:cNvPr id="5" name="Picture 5" descr="FTC seal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1688" y="4849813"/>
            <a:ext cx="18986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685800" y="2130425"/>
            <a:ext cx="7772400" cy="1470025"/>
          </a:xfrm>
        </p:spPr>
        <p:txBody>
          <a:bodyPr/>
          <a:lstStyle>
            <a:lvl1pPr>
              <a:defRPr/>
            </a:lvl1pPr>
          </a:lstStyle>
          <a:p>
            <a:pPr lvl="0"/>
            <a:r>
              <a:rPr lang="en-US" altLang="en-US" noProof="0" smtClean="0"/>
              <a:t>Click to edit Master title style</a:t>
            </a:r>
          </a:p>
        </p:txBody>
      </p:sp>
      <p:sp>
        <p:nvSpPr>
          <p:cNvPr id="4099" name="Rectangle 3"/>
          <p:cNvSpPr>
            <a:spLocks noGrp="1" noChangeArrowheads="1"/>
          </p:cNvSpPr>
          <p:nvPr>
            <p:ph type="subTitle" idx="1"/>
          </p:nvPr>
        </p:nvSpPr>
        <p:spPr>
          <a:xfrm>
            <a:off x="1371600" y="3886200"/>
            <a:ext cx="6400800" cy="1309688"/>
          </a:xfrm>
        </p:spPr>
        <p:txBody>
          <a:bodyPr/>
          <a:lstStyle>
            <a:lvl1pPr marL="0" indent="0" algn="ctr">
              <a:buFont typeface="Wingdings" pitchFamily="2" charset="2"/>
              <a:buNone/>
              <a:defRPr/>
            </a:lvl1pPr>
          </a:lstStyle>
          <a:p>
            <a:pPr lvl="0"/>
            <a:r>
              <a:rPr lang="en-US" altLang="en-US" noProof="0" smtClean="0"/>
              <a:t>Click to edit Master subtitle style</a:t>
            </a:r>
          </a:p>
        </p:txBody>
      </p:sp>
    </p:spTree>
    <p:extLst>
      <p:ext uri="{BB962C8B-B14F-4D97-AF65-F5344CB8AC3E}">
        <p14:creationId xmlns:p14="http://schemas.microsoft.com/office/powerpoint/2010/main" val="1902979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9670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2113" y="87313"/>
            <a:ext cx="2170112" cy="5368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1775" y="87313"/>
            <a:ext cx="6357938" cy="5368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47571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99C8B9-BEAF-4D39-A525-26240515759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0246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C934018-CFCD-40BB-861E-5A8C6287BF6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4256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3F2EB3-3810-4A35-A466-628A665973A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57917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17B35C-54CB-4661-B410-93A74706667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86309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A24112F-1C9E-44D0-A16A-768D279341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20479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50A3BF-1683-497C-85A5-7015222656D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795728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E2A6082-431F-42BF-AF2E-91F82B9DD7A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057696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71F762-D887-4321-A9A5-E6C15FE672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7898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9742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242E7D-411B-4640-962E-66F82F2260A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6843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CA11FD-F0DF-4F4B-9A6F-4A8523689C8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60372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DF2999-1892-4807-A094-B6C92C8671E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35209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414D4D-632A-4F91-BE81-580613E10AC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8093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24C02709-DC39-4360-8632-9A3E08691C74}" type="datetime1">
              <a:rPr lang="en-US" altLang="en-US">
                <a:solidFill>
                  <a:srgbClr val="000000"/>
                </a:solidFill>
              </a:rPr>
              <a:pPr/>
              <a:t>8/28/2015</a:t>
            </a:fld>
            <a:endParaRPr lang="en-US" alt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201F097-8689-443F-91FD-73E34FB72B8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466541"/>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001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6158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91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435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6741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46214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1168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8027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1357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8396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679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013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95626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9461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38307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2433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1775" y="1400175"/>
            <a:ext cx="4264025" cy="4056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00175"/>
            <a:ext cx="4264025" cy="40560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8884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3309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396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6198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547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67055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234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16142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2574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48511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68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14774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257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7319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1168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3988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86918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00400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5062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842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366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861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8124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042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8441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75888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99515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6763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68811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1330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4209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307F52-4B69-4100-983D-882C67107930}"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7A10EB-BEEE-4AB5-81C2-F214A547E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9865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653C1AD-428B-445B-828A-AE31BC000962}"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42D613-3514-49ED-9F15-F0E5A1864A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7598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0205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3C1AD-428B-445B-828A-AE31BC000962}"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42D613-3514-49ED-9F15-F0E5A1864A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6119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53C1AD-428B-445B-828A-AE31BC000962}"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42D613-3514-49ED-9F15-F0E5A1864A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8523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53C1AD-428B-445B-828A-AE31BC000962}"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42D613-3514-49ED-9F15-F0E5A1864A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9744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53C1AD-428B-445B-828A-AE31BC000962}" type="datetimeFigureOut">
              <a:rPr lang="en-US" smtClean="0">
                <a:solidFill>
                  <a:prstClr val="black">
                    <a:tint val="75000"/>
                  </a:prstClr>
                </a:solidFill>
              </a:rPr>
              <a:pPr/>
              <a:t>8/28/2015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642D613-3514-49ED-9F15-F0E5A1864A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050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53C1AD-428B-445B-828A-AE31BC000962}" type="datetimeFigureOut">
              <a:rPr lang="en-US" smtClean="0">
                <a:solidFill>
                  <a:prstClr val="black">
                    <a:tint val="75000"/>
                  </a:prstClr>
                </a:solidFill>
              </a:rPr>
              <a:pPr/>
              <a:t>8/28/2015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642D613-3514-49ED-9F15-F0E5A1864A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189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53C1AD-428B-445B-828A-AE31BC000962}" type="datetimeFigureOut">
              <a:rPr lang="en-US" smtClean="0">
                <a:solidFill>
                  <a:prstClr val="black">
                    <a:tint val="75000"/>
                  </a:prstClr>
                </a:solidFill>
              </a:rPr>
              <a:pPr/>
              <a:t>8/28/2015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642D613-3514-49ED-9F15-F0E5A1864A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4775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3C1AD-428B-445B-828A-AE31BC000962}"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42D613-3514-49ED-9F15-F0E5A1864A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5215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3C1AD-428B-445B-828A-AE31BC000962}" type="datetimeFigureOut">
              <a:rPr lang="en-US" smtClean="0">
                <a:solidFill>
                  <a:prstClr val="black">
                    <a:tint val="75000"/>
                  </a:prstClr>
                </a:solidFill>
              </a:rPr>
              <a:pPr/>
              <a:t>8/28/2015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642D613-3514-49ED-9F15-F0E5A1864A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20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3C1AD-428B-445B-828A-AE31BC000962}"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42D613-3514-49ED-9F15-F0E5A1864A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71912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3C1AD-428B-445B-828A-AE31BC000962}" type="datetimeFigureOut">
              <a:rPr lang="en-US" smtClean="0">
                <a:solidFill>
                  <a:prstClr val="black">
                    <a:tint val="75000"/>
                  </a:prstClr>
                </a:solidFill>
              </a:rPr>
              <a:pPr/>
              <a:t>8/28/2015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642D613-3514-49ED-9F15-F0E5A1864A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2927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2658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46275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87313"/>
            <a:ext cx="7997825" cy="111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31775" y="1400175"/>
            <a:ext cx="8680450" cy="405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p:txBody>
      </p:sp>
      <p:sp>
        <p:nvSpPr>
          <p:cNvPr id="1028" name="Rectangle 9"/>
          <p:cNvSpPr>
            <a:spLocks noChangeArrowheads="1"/>
          </p:cNvSpPr>
          <p:nvPr/>
        </p:nvSpPr>
        <p:spPr bwMode="auto">
          <a:xfrm>
            <a:off x="0" y="6232525"/>
            <a:ext cx="9144000" cy="625475"/>
          </a:xfrm>
          <a:prstGeom prst="rect">
            <a:avLst/>
          </a:prstGeom>
          <a:solidFill>
            <a:srgbClr val="162D5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altLang="en-US" smtClean="0"/>
          </a:p>
        </p:txBody>
      </p:sp>
      <p:pic>
        <p:nvPicPr>
          <p:cNvPr id="1029" name="Picture 10" descr="FTC seal phot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51788" y="5656263"/>
            <a:ext cx="1098550"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15"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p:txStyles>
    <p:titleStyle>
      <a:lvl1pPr algn="r" rtl="0" eaLnBrk="0" fontAlgn="base" hangingPunct="0">
        <a:lnSpc>
          <a:spcPct val="85000"/>
        </a:lnSpc>
        <a:spcBef>
          <a:spcPct val="0"/>
        </a:spcBef>
        <a:spcAft>
          <a:spcPct val="0"/>
        </a:spcAft>
        <a:defRPr sz="4400">
          <a:solidFill>
            <a:srgbClr val="002060"/>
          </a:solidFill>
          <a:latin typeface="+mj-lt"/>
          <a:ea typeface="+mj-ea"/>
          <a:cs typeface="+mj-cs"/>
        </a:defRPr>
      </a:lvl1pPr>
      <a:lvl2pPr algn="r" rtl="0" eaLnBrk="0" fontAlgn="base" hangingPunct="0">
        <a:lnSpc>
          <a:spcPct val="85000"/>
        </a:lnSpc>
        <a:spcBef>
          <a:spcPct val="0"/>
        </a:spcBef>
        <a:spcAft>
          <a:spcPct val="0"/>
        </a:spcAft>
        <a:defRPr sz="4400">
          <a:solidFill>
            <a:srgbClr val="002060"/>
          </a:solidFill>
          <a:latin typeface="Impact" pitchFamily="34" charset="0"/>
        </a:defRPr>
      </a:lvl2pPr>
      <a:lvl3pPr algn="r" rtl="0" eaLnBrk="0" fontAlgn="base" hangingPunct="0">
        <a:lnSpc>
          <a:spcPct val="85000"/>
        </a:lnSpc>
        <a:spcBef>
          <a:spcPct val="0"/>
        </a:spcBef>
        <a:spcAft>
          <a:spcPct val="0"/>
        </a:spcAft>
        <a:defRPr sz="4400">
          <a:solidFill>
            <a:srgbClr val="002060"/>
          </a:solidFill>
          <a:latin typeface="Impact" pitchFamily="34" charset="0"/>
        </a:defRPr>
      </a:lvl3pPr>
      <a:lvl4pPr algn="r" rtl="0" eaLnBrk="0" fontAlgn="base" hangingPunct="0">
        <a:lnSpc>
          <a:spcPct val="85000"/>
        </a:lnSpc>
        <a:spcBef>
          <a:spcPct val="0"/>
        </a:spcBef>
        <a:spcAft>
          <a:spcPct val="0"/>
        </a:spcAft>
        <a:defRPr sz="4400">
          <a:solidFill>
            <a:srgbClr val="002060"/>
          </a:solidFill>
          <a:latin typeface="Impact" pitchFamily="34" charset="0"/>
        </a:defRPr>
      </a:lvl4pPr>
      <a:lvl5pPr algn="r" rtl="0" eaLnBrk="0" fontAlgn="base" hangingPunct="0">
        <a:lnSpc>
          <a:spcPct val="85000"/>
        </a:lnSpc>
        <a:spcBef>
          <a:spcPct val="0"/>
        </a:spcBef>
        <a:spcAft>
          <a:spcPct val="0"/>
        </a:spcAft>
        <a:defRPr sz="4400">
          <a:solidFill>
            <a:srgbClr val="002060"/>
          </a:solidFill>
          <a:latin typeface="Impact" pitchFamily="34" charset="0"/>
        </a:defRPr>
      </a:lvl5pPr>
      <a:lvl6pPr marL="457200" algn="r" rtl="0" fontAlgn="base">
        <a:lnSpc>
          <a:spcPct val="85000"/>
        </a:lnSpc>
        <a:spcBef>
          <a:spcPct val="0"/>
        </a:spcBef>
        <a:spcAft>
          <a:spcPct val="0"/>
        </a:spcAft>
        <a:defRPr sz="4400">
          <a:solidFill>
            <a:srgbClr val="002060"/>
          </a:solidFill>
          <a:latin typeface="Impact" pitchFamily="34" charset="0"/>
        </a:defRPr>
      </a:lvl6pPr>
      <a:lvl7pPr marL="914400" algn="r" rtl="0" fontAlgn="base">
        <a:lnSpc>
          <a:spcPct val="85000"/>
        </a:lnSpc>
        <a:spcBef>
          <a:spcPct val="0"/>
        </a:spcBef>
        <a:spcAft>
          <a:spcPct val="0"/>
        </a:spcAft>
        <a:defRPr sz="4400">
          <a:solidFill>
            <a:srgbClr val="002060"/>
          </a:solidFill>
          <a:latin typeface="Impact" pitchFamily="34" charset="0"/>
        </a:defRPr>
      </a:lvl7pPr>
      <a:lvl8pPr marL="1371600" algn="r" rtl="0" fontAlgn="base">
        <a:lnSpc>
          <a:spcPct val="85000"/>
        </a:lnSpc>
        <a:spcBef>
          <a:spcPct val="0"/>
        </a:spcBef>
        <a:spcAft>
          <a:spcPct val="0"/>
        </a:spcAft>
        <a:defRPr sz="4400">
          <a:solidFill>
            <a:srgbClr val="002060"/>
          </a:solidFill>
          <a:latin typeface="Impact" pitchFamily="34" charset="0"/>
        </a:defRPr>
      </a:lvl8pPr>
      <a:lvl9pPr marL="1828800" algn="r" rtl="0" fontAlgn="base">
        <a:lnSpc>
          <a:spcPct val="85000"/>
        </a:lnSpc>
        <a:spcBef>
          <a:spcPct val="0"/>
        </a:spcBef>
        <a:spcAft>
          <a:spcPct val="0"/>
        </a:spcAft>
        <a:defRPr sz="4400">
          <a:solidFill>
            <a:srgbClr val="002060"/>
          </a:solidFill>
          <a:latin typeface="Impact" pitchFamily="34" charset="0"/>
        </a:defRPr>
      </a:lvl9pPr>
    </p:titleStyle>
    <p:bodyStyle>
      <a:lvl1pPr marL="342900" indent="-342900" algn="l" rtl="0" eaLnBrk="0" fontAlgn="base" hangingPunct="0">
        <a:lnSpc>
          <a:spcPct val="90000"/>
        </a:lnSpc>
        <a:spcBef>
          <a:spcPct val="50000"/>
        </a:spcBef>
        <a:spcAft>
          <a:spcPct val="0"/>
        </a:spcAft>
        <a:buClr>
          <a:srgbClr val="FFCC00"/>
        </a:buClr>
        <a:buFont typeface="Wingdings" pitchFamily="2" charset="2"/>
        <a:buChar char="§"/>
        <a:defRPr sz="3200" b="1">
          <a:solidFill>
            <a:schemeClr val="tx1"/>
          </a:solidFill>
          <a:latin typeface="+mn-lt"/>
          <a:ea typeface="+mn-ea"/>
          <a:cs typeface="+mn-cs"/>
        </a:defRPr>
      </a:lvl1pPr>
      <a:lvl2pPr marL="742950" indent="-285750" algn="l" rtl="0" eaLnBrk="0" fontAlgn="base" hangingPunct="0">
        <a:lnSpc>
          <a:spcPct val="90000"/>
        </a:lnSpc>
        <a:spcBef>
          <a:spcPct val="50000"/>
        </a:spcBef>
        <a:spcAft>
          <a:spcPct val="0"/>
        </a:spcAft>
        <a:buClr>
          <a:srgbClr val="FFCC00"/>
        </a:buClr>
        <a:buChar char="•"/>
        <a:defRPr sz="2800" b="1">
          <a:solidFill>
            <a:schemeClr val="tx1"/>
          </a:solidFill>
          <a:latin typeface="+mn-lt"/>
        </a:defRPr>
      </a:lvl2pPr>
      <a:lvl3pPr marL="1254125" indent="-339725" algn="l" rtl="0" eaLnBrk="0" fontAlgn="base" hangingPunct="0">
        <a:spcBef>
          <a:spcPct val="20000"/>
        </a:spcBef>
        <a:spcAft>
          <a:spcPct val="0"/>
        </a:spcAft>
        <a:buClr>
          <a:srgbClr val="FF3300"/>
        </a:buClr>
        <a:buSzPct val="120000"/>
        <a:buChar char="•"/>
        <a:defRPr sz="2400" b="1">
          <a:solidFill>
            <a:schemeClr val="bg1"/>
          </a:solidFill>
          <a:latin typeface="+mn-lt"/>
        </a:defRPr>
      </a:lvl3pPr>
      <a:lvl4pPr marL="1600200" indent="-228600" algn="l" rtl="0" eaLnBrk="0" fontAlgn="base" hangingPunct="0">
        <a:spcBef>
          <a:spcPct val="20000"/>
        </a:spcBef>
        <a:spcAft>
          <a:spcPct val="0"/>
        </a:spcAft>
        <a:buClr>
          <a:srgbClr val="FF3300"/>
        </a:buClr>
        <a:buFont typeface="Wingdings" pitchFamily="2" charset="2"/>
        <a:buChar char="§"/>
        <a:defRPr sz="2000" b="1">
          <a:solidFill>
            <a:schemeClr val="bg1"/>
          </a:solidFill>
          <a:latin typeface="+mn-lt"/>
        </a:defRPr>
      </a:lvl4pPr>
      <a:lvl5pPr marL="2057400" indent="-228600" algn="l" rtl="0" eaLnBrk="0" fontAlgn="base" hangingPunct="0">
        <a:spcBef>
          <a:spcPct val="20000"/>
        </a:spcBef>
        <a:spcAft>
          <a:spcPct val="0"/>
        </a:spcAft>
        <a:buClr>
          <a:srgbClr val="FF3300"/>
        </a:buClr>
        <a:buFont typeface="Wingdings" pitchFamily="2" charset="2"/>
        <a:buChar char="§"/>
        <a:defRPr sz="2000" b="1">
          <a:solidFill>
            <a:schemeClr val="bg1"/>
          </a:solidFill>
          <a:latin typeface="+mn-lt"/>
        </a:defRPr>
      </a:lvl5pPr>
      <a:lvl6pPr marL="2514600" indent="-228600" algn="l" rtl="0" fontAlgn="base">
        <a:spcBef>
          <a:spcPct val="20000"/>
        </a:spcBef>
        <a:spcAft>
          <a:spcPct val="0"/>
        </a:spcAft>
        <a:buClr>
          <a:srgbClr val="FF3300"/>
        </a:buClr>
        <a:buFont typeface="Wingdings" pitchFamily="2" charset="2"/>
        <a:buChar char="§"/>
        <a:defRPr sz="2000" b="1">
          <a:solidFill>
            <a:schemeClr val="bg1"/>
          </a:solidFill>
          <a:latin typeface="+mn-lt"/>
        </a:defRPr>
      </a:lvl6pPr>
      <a:lvl7pPr marL="2971800" indent="-228600" algn="l" rtl="0" fontAlgn="base">
        <a:spcBef>
          <a:spcPct val="20000"/>
        </a:spcBef>
        <a:spcAft>
          <a:spcPct val="0"/>
        </a:spcAft>
        <a:buClr>
          <a:srgbClr val="FF3300"/>
        </a:buClr>
        <a:buFont typeface="Wingdings" pitchFamily="2" charset="2"/>
        <a:buChar char="§"/>
        <a:defRPr sz="2000" b="1">
          <a:solidFill>
            <a:schemeClr val="bg1"/>
          </a:solidFill>
          <a:latin typeface="+mn-lt"/>
        </a:defRPr>
      </a:lvl7pPr>
      <a:lvl8pPr marL="3429000" indent="-228600" algn="l" rtl="0" fontAlgn="base">
        <a:spcBef>
          <a:spcPct val="20000"/>
        </a:spcBef>
        <a:spcAft>
          <a:spcPct val="0"/>
        </a:spcAft>
        <a:buClr>
          <a:srgbClr val="FF3300"/>
        </a:buClr>
        <a:buFont typeface="Wingdings" pitchFamily="2" charset="2"/>
        <a:buChar char="§"/>
        <a:defRPr sz="2000" b="1">
          <a:solidFill>
            <a:schemeClr val="bg1"/>
          </a:solidFill>
          <a:latin typeface="+mn-lt"/>
        </a:defRPr>
      </a:lvl8pPr>
      <a:lvl9pPr marL="3886200" indent="-228600" algn="l" rtl="0" fontAlgn="base">
        <a:spcBef>
          <a:spcPct val="20000"/>
        </a:spcBef>
        <a:spcAft>
          <a:spcPct val="0"/>
        </a:spcAft>
        <a:buClr>
          <a:srgbClr val="FF3300"/>
        </a:buClr>
        <a:buFont typeface="Wingdings" pitchFamily="2" charset="2"/>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CFD"/>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6F55021C-CC0A-4B6F-A4DF-1B68D751853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3491435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9307F52-4B69-4100-983D-882C67107930}" type="datetimeFigureOut">
              <a:rPr lang="en-US" smtClean="0">
                <a:solidFill>
                  <a:prstClr val="black">
                    <a:tint val="75000"/>
                  </a:prstClr>
                </a:solidFill>
                <a:latin typeface="Calibri"/>
              </a:rPr>
              <a:pPr fontAlgn="auto">
                <a:spcBef>
                  <a:spcPts val="0"/>
                </a:spcBef>
                <a:spcAft>
                  <a:spcPts val="0"/>
                </a:spcAft>
              </a:pPr>
              <a:t>8/28/2015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B7A10EB-BEEE-4AB5-81C2-F214A547EEA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7079702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9307F52-4B69-4100-983D-882C67107930}" type="datetimeFigureOut">
              <a:rPr lang="en-US" smtClean="0">
                <a:solidFill>
                  <a:prstClr val="black">
                    <a:tint val="75000"/>
                  </a:prstClr>
                </a:solidFill>
                <a:latin typeface="Calibri"/>
              </a:rPr>
              <a:pPr fontAlgn="auto">
                <a:spcBef>
                  <a:spcPts val="0"/>
                </a:spcBef>
                <a:spcAft>
                  <a:spcPts val="0"/>
                </a:spcAft>
              </a:pPr>
              <a:t>8/28/2015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B7A10EB-BEEE-4AB5-81C2-F214A547EEA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09742972"/>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9307F52-4B69-4100-983D-882C67107930}" type="datetimeFigureOut">
              <a:rPr lang="en-US" smtClean="0">
                <a:solidFill>
                  <a:prstClr val="black">
                    <a:tint val="75000"/>
                  </a:prstClr>
                </a:solidFill>
                <a:latin typeface="Calibri"/>
              </a:rPr>
              <a:pPr fontAlgn="auto">
                <a:spcBef>
                  <a:spcPts val="0"/>
                </a:spcBef>
                <a:spcAft>
                  <a:spcPts val="0"/>
                </a:spcAft>
              </a:pPr>
              <a:t>8/28/2015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B7A10EB-BEEE-4AB5-81C2-F214A547EEA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4188715"/>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99307F52-4B69-4100-983D-882C67107930}" type="datetimeFigureOut">
              <a:rPr lang="en-US" smtClean="0">
                <a:solidFill>
                  <a:prstClr val="black">
                    <a:tint val="75000"/>
                  </a:prstClr>
                </a:solidFill>
                <a:latin typeface="Calibri"/>
              </a:rPr>
              <a:pPr fontAlgn="auto">
                <a:spcBef>
                  <a:spcPts val="0"/>
                </a:spcBef>
                <a:spcAft>
                  <a:spcPts val="0"/>
                </a:spcAft>
              </a:pPr>
              <a:t>8/28/2015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B7A10EB-BEEE-4AB5-81C2-F214A547EEAA}"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19430532"/>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653C1AD-428B-445B-828A-AE31BC000962}" type="datetimeFigureOut">
              <a:rPr lang="en-US" smtClean="0">
                <a:solidFill>
                  <a:prstClr val="black">
                    <a:tint val="75000"/>
                  </a:prstClr>
                </a:solidFill>
                <a:latin typeface="Calibri"/>
              </a:rPr>
              <a:pPr fontAlgn="auto">
                <a:spcBef>
                  <a:spcPts val="0"/>
                </a:spcBef>
                <a:spcAft>
                  <a:spcPts val="0"/>
                </a:spcAft>
              </a:pPr>
              <a:t>8/28/2015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642D613-3514-49ED-9F15-F0E5A1864AEF}"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95038925"/>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0.xml"/><Relationship Id="rId5" Type="http://schemas.openxmlformats.org/officeDocument/2006/relationships/image" Target="../media/image20.jpe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4.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1505684" y="817563"/>
            <a:ext cx="6420930" cy="1470025"/>
          </a:xfrm>
        </p:spPr>
        <p:txBody>
          <a:bodyPr/>
          <a:lstStyle/>
          <a:p>
            <a:pPr eaLnBrk="1" hangingPunct="1"/>
            <a:r>
              <a:rPr lang="en-US" altLang="en-US" sz="4800" dirty="0" smtClean="0">
                <a:solidFill>
                  <a:srgbClr val="003399"/>
                </a:solidFill>
              </a:rPr>
              <a:t>Federal Trade Commission</a:t>
            </a:r>
          </a:p>
        </p:txBody>
      </p:sp>
      <p:sp>
        <p:nvSpPr>
          <p:cNvPr id="3075" name="Rectangle 5"/>
          <p:cNvSpPr>
            <a:spLocks noGrp="1" noChangeArrowheads="1"/>
          </p:cNvSpPr>
          <p:nvPr>
            <p:ph type="subTitle" idx="1"/>
          </p:nvPr>
        </p:nvSpPr>
        <p:spPr>
          <a:xfrm>
            <a:off x="1460500" y="2546350"/>
            <a:ext cx="6400800" cy="1309688"/>
          </a:xfrm>
        </p:spPr>
        <p:txBody>
          <a:bodyPr/>
          <a:lstStyle/>
          <a:p>
            <a:pPr eaLnBrk="1" hangingPunct="1"/>
            <a:r>
              <a:rPr lang="en-US" altLang="en-US" sz="3600" dirty="0" smtClean="0"/>
              <a:t>Consumer Protection in the Auto Industry</a:t>
            </a:r>
          </a:p>
        </p:txBody>
      </p:sp>
      <p:sp>
        <p:nvSpPr>
          <p:cNvPr id="3076" name="TextBox 1"/>
          <p:cNvSpPr txBox="1">
            <a:spLocks noChangeArrowheads="1"/>
          </p:cNvSpPr>
          <p:nvPr/>
        </p:nvSpPr>
        <p:spPr bwMode="auto">
          <a:xfrm>
            <a:off x="232235" y="4389126"/>
            <a:ext cx="722014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90000"/>
              </a:lnSpc>
              <a:spcBef>
                <a:spcPct val="50000"/>
              </a:spcBef>
              <a:buClr>
                <a:srgbClr val="FFCC00"/>
              </a:buClr>
              <a:buFont typeface="Wingdings" pitchFamily="2" charset="2"/>
              <a:buChar char="§"/>
              <a:defRPr sz="3200" b="1">
                <a:solidFill>
                  <a:schemeClr val="tx1"/>
                </a:solidFill>
                <a:latin typeface="Arial" charset="0"/>
              </a:defRPr>
            </a:lvl1pPr>
            <a:lvl2pPr marL="742950" indent="-285750" eaLnBrk="0" hangingPunct="0">
              <a:lnSpc>
                <a:spcPct val="90000"/>
              </a:lnSpc>
              <a:spcBef>
                <a:spcPct val="50000"/>
              </a:spcBef>
              <a:buClr>
                <a:srgbClr val="FFCC00"/>
              </a:buClr>
              <a:buChar char="•"/>
              <a:defRPr sz="2800" b="1">
                <a:solidFill>
                  <a:schemeClr val="tx1"/>
                </a:solidFill>
                <a:latin typeface="Arial" charset="0"/>
              </a:defRPr>
            </a:lvl2pPr>
            <a:lvl3pPr marL="1143000" indent="-228600" eaLnBrk="0" hangingPunct="0">
              <a:spcBef>
                <a:spcPct val="20000"/>
              </a:spcBef>
              <a:buClr>
                <a:srgbClr val="FF3300"/>
              </a:buClr>
              <a:buSzPct val="120000"/>
              <a:buChar char="•"/>
              <a:defRPr sz="2400" b="1">
                <a:solidFill>
                  <a:schemeClr val="bg1"/>
                </a:solidFill>
                <a:latin typeface="Arial" charset="0"/>
              </a:defRPr>
            </a:lvl3pPr>
            <a:lvl4pPr marL="1600200" indent="-228600" eaLnBrk="0" hangingPunct="0">
              <a:spcBef>
                <a:spcPct val="20000"/>
              </a:spcBef>
              <a:buClr>
                <a:srgbClr val="FF3300"/>
              </a:buClr>
              <a:buFont typeface="Wingdings" pitchFamily="2" charset="2"/>
              <a:buChar char="§"/>
              <a:defRPr sz="2000" b="1">
                <a:solidFill>
                  <a:schemeClr val="bg1"/>
                </a:solidFill>
                <a:latin typeface="Arial" charset="0"/>
              </a:defRPr>
            </a:lvl4pPr>
            <a:lvl5pPr marL="2057400" indent="-228600" eaLnBrk="0" hangingPunct="0">
              <a:spcBef>
                <a:spcPct val="20000"/>
              </a:spcBef>
              <a:buClr>
                <a:srgbClr val="FF3300"/>
              </a:buClr>
              <a:buFont typeface="Wingdings" pitchFamily="2" charset="2"/>
              <a:buChar char="§"/>
              <a:defRPr sz="2000" b="1">
                <a:solidFill>
                  <a:schemeClr val="bg1"/>
                </a:solidFill>
                <a:latin typeface="Arial" charset="0"/>
              </a:defRPr>
            </a:lvl5pPr>
            <a:lvl6pPr marL="2514600" indent="-228600" eaLnBrk="0" fontAlgn="base" hangingPunct="0">
              <a:spcBef>
                <a:spcPct val="20000"/>
              </a:spcBef>
              <a:spcAft>
                <a:spcPct val="0"/>
              </a:spcAft>
              <a:buClr>
                <a:srgbClr val="FF3300"/>
              </a:buClr>
              <a:buFont typeface="Wingdings" pitchFamily="2" charset="2"/>
              <a:buChar char="§"/>
              <a:defRPr sz="2000" b="1">
                <a:solidFill>
                  <a:schemeClr val="bg1"/>
                </a:solidFill>
                <a:latin typeface="Arial" charset="0"/>
              </a:defRPr>
            </a:lvl6pPr>
            <a:lvl7pPr marL="2971800" indent="-228600" eaLnBrk="0" fontAlgn="base" hangingPunct="0">
              <a:spcBef>
                <a:spcPct val="20000"/>
              </a:spcBef>
              <a:spcAft>
                <a:spcPct val="0"/>
              </a:spcAft>
              <a:buClr>
                <a:srgbClr val="FF3300"/>
              </a:buClr>
              <a:buFont typeface="Wingdings" pitchFamily="2" charset="2"/>
              <a:buChar char="§"/>
              <a:defRPr sz="2000" b="1">
                <a:solidFill>
                  <a:schemeClr val="bg1"/>
                </a:solidFill>
                <a:latin typeface="Arial" charset="0"/>
              </a:defRPr>
            </a:lvl7pPr>
            <a:lvl8pPr marL="3429000" indent="-228600" eaLnBrk="0" fontAlgn="base" hangingPunct="0">
              <a:spcBef>
                <a:spcPct val="20000"/>
              </a:spcBef>
              <a:spcAft>
                <a:spcPct val="0"/>
              </a:spcAft>
              <a:buClr>
                <a:srgbClr val="FF3300"/>
              </a:buClr>
              <a:buFont typeface="Wingdings" pitchFamily="2" charset="2"/>
              <a:buChar char="§"/>
              <a:defRPr sz="2000" b="1">
                <a:solidFill>
                  <a:schemeClr val="bg1"/>
                </a:solidFill>
                <a:latin typeface="Arial" charset="0"/>
              </a:defRPr>
            </a:lvl8pPr>
            <a:lvl9pPr marL="3886200" indent="-228600" eaLnBrk="0" fontAlgn="base" hangingPunct="0">
              <a:spcBef>
                <a:spcPct val="20000"/>
              </a:spcBef>
              <a:spcAft>
                <a:spcPct val="0"/>
              </a:spcAft>
              <a:buClr>
                <a:srgbClr val="FF3300"/>
              </a:buClr>
              <a:buFont typeface="Wingdings" pitchFamily="2" charset="2"/>
              <a:buChar char="§"/>
              <a:defRPr sz="2000" b="1">
                <a:solidFill>
                  <a:schemeClr val="bg1"/>
                </a:solidFill>
                <a:latin typeface="Arial" charset="0"/>
              </a:defRPr>
            </a:lvl9pPr>
          </a:lstStyle>
          <a:p>
            <a:pPr eaLnBrk="1" hangingPunct="1">
              <a:lnSpc>
                <a:spcPct val="100000"/>
              </a:lnSpc>
              <a:spcBef>
                <a:spcPct val="0"/>
              </a:spcBef>
              <a:buClrTx/>
              <a:buFontTx/>
              <a:buNone/>
            </a:pPr>
            <a:r>
              <a:rPr lang="en-US" altLang="en-US" sz="1800" dirty="0" smtClean="0"/>
              <a:t>Cindy Liebes</a:t>
            </a:r>
          </a:p>
          <a:p>
            <a:pPr eaLnBrk="1" hangingPunct="1">
              <a:lnSpc>
                <a:spcPct val="100000"/>
              </a:lnSpc>
              <a:spcBef>
                <a:spcPct val="0"/>
              </a:spcBef>
              <a:buClrTx/>
              <a:buFontTx/>
              <a:buNone/>
            </a:pPr>
            <a:r>
              <a:rPr lang="en-US" altLang="en-US" sz="1800" dirty="0" smtClean="0"/>
              <a:t>Regional </a:t>
            </a:r>
            <a:r>
              <a:rPr lang="en-US" altLang="en-US" sz="1800" dirty="0"/>
              <a:t>Director</a:t>
            </a:r>
          </a:p>
          <a:p>
            <a:pPr eaLnBrk="1" hangingPunct="1">
              <a:lnSpc>
                <a:spcPct val="100000"/>
              </a:lnSpc>
              <a:spcBef>
                <a:spcPct val="0"/>
              </a:spcBef>
              <a:buClrTx/>
              <a:buFontTx/>
              <a:buNone/>
            </a:pPr>
            <a:r>
              <a:rPr lang="en-US" altLang="en-US" sz="1800" dirty="0"/>
              <a:t>Federal Trade </a:t>
            </a:r>
            <a:r>
              <a:rPr lang="en-US" altLang="en-US" sz="1800" dirty="0" smtClean="0"/>
              <a:t>Commission</a:t>
            </a:r>
          </a:p>
          <a:p>
            <a:pPr lvl="0" eaLnBrk="1" hangingPunct="1">
              <a:lnSpc>
                <a:spcPct val="100000"/>
              </a:lnSpc>
              <a:spcBef>
                <a:spcPct val="0"/>
              </a:spcBef>
              <a:buClrTx/>
              <a:buNone/>
            </a:pPr>
            <a:r>
              <a:rPr lang="en-US" altLang="en-US" sz="1800" dirty="0" smtClean="0"/>
              <a:t>Southeast Regional Office</a:t>
            </a:r>
            <a:r>
              <a:rPr lang="en-US" sz="1800" b="0" dirty="0">
                <a:solidFill>
                  <a:srgbClr val="000000"/>
                </a:solidFill>
              </a:rPr>
              <a:t> </a:t>
            </a:r>
            <a:endParaRPr lang="en-US" sz="1800" b="0" dirty="0" smtClean="0">
              <a:solidFill>
                <a:srgbClr val="000000"/>
              </a:solidFill>
            </a:endParaRPr>
          </a:p>
          <a:p>
            <a:pPr lvl="0" eaLnBrk="1" hangingPunct="1">
              <a:lnSpc>
                <a:spcPct val="100000"/>
              </a:lnSpc>
              <a:spcBef>
                <a:spcPct val="0"/>
              </a:spcBef>
              <a:buClrTx/>
              <a:buNone/>
            </a:pPr>
            <a:endParaRPr lang="en-US" sz="1800" b="0" dirty="0">
              <a:solidFill>
                <a:srgbClr val="000000"/>
              </a:solidFill>
            </a:endParaRPr>
          </a:p>
          <a:p>
            <a:pPr lvl="0" eaLnBrk="1" hangingPunct="1">
              <a:lnSpc>
                <a:spcPct val="100000"/>
              </a:lnSpc>
              <a:spcBef>
                <a:spcPct val="0"/>
              </a:spcBef>
              <a:buClrTx/>
              <a:buNone/>
            </a:pPr>
            <a:endParaRPr lang="en-US" sz="1800" b="0" dirty="0" smtClean="0">
              <a:solidFill>
                <a:srgbClr val="000000"/>
              </a:solidFill>
            </a:endParaRPr>
          </a:p>
          <a:p>
            <a:pPr lvl="0" eaLnBrk="1" hangingPunct="1">
              <a:lnSpc>
                <a:spcPct val="100000"/>
              </a:lnSpc>
              <a:spcBef>
                <a:spcPct val="0"/>
              </a:spcBef>
              <a:buClrTx/>
              <a:buNone/>
            </a:pPr>
            <a:endParaRPr lang="en-US" sz="1800" b="0" dirty="0" smtClean="0">
              <a:solidFill>
                <a:srgbClr val="000000"/>
              </a:solidFill>
            </a:endParaRPr>
          </a:p>
          <a:p>
            <a:pPr lvl="0" eaLnBrk="1" hangingPunct="1">
              <a:lnSpc>
                <a:spcPct val="100000"/>
              </a:lnSpc>
              <a:spcBef>
                <a:spcPct val="0"/>
              </a:spcBef>
              <a:buClrTx/>
              <a:buNone/>
            </a:pPr>
            <a:r>
              <a:rPr lang="en-US" sz="1200" dirty="0" smtClean="0">
                <a:solidFill>
                  <a:srgbClr val="FFC000"/>
                </a:solidFill>
              </a:rPr>
              <a:t>The </a:t>
            </a:r>
            <a:r>
              <a:rPr lang="en-US" sz="1200" dirty="0">
                <a:solidFill>
                  <a:srgbClr val="FFC000"/>
                </a:solidFill>
              </a:rPr>
              <a:t>views expressed in this presentation are my own, and do not necessarily reflect the views of the Commission or any individual Commissioner</a:t>
            </a:r>
            <a:endParaRPr lang="en-US" altLang="en-US" sz="1200" dirty="0">
              <a:solidFill>
                <a:srgbClr val="FFC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765" y="279790"/>
            <a:ext cx="2073275"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0" y="2828836"/>
            <a:ext cx="5896070" cy="369332"/>
          </a:xfrm>
          <a:prstGeom prst="rect">
            <a:avLst/>
          </a:prstGeom>
        </p:spPr>
        <p:txBody>
          <a:bodyPr wrap="square">
            <a:spAutoFit/>
          </a:bodyPr>
          <a:lstStyle/>
          <a:p>
            <a:r>
              <a:rPr lang="en-US" dirty="0" smtClean="0"/>
              <a: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47799"/>
            <a:ext cx="8839200" cy="5245625"/>
          </a:xfrm>
        </p:spPr>
        <p:txBody>
          <a:bodyPr>
            <a:normAutofit fontScale="25000" lnSpcReduction="20000"/>
          </a:bodyPr>
          <a:lstStyle/>
          <a:p>
            <a:pPr lvl="1">
              <a:buFont typeface="Arial" pitchFamily="34" charset="0"/>
              <a:buChar char="•"/>
            </a:pPr>
            <a:endParaRPr lang="en-US" b="1" dirty="0" smtClean="0">
              <a:latin typeface="Calibri" pitchFamily="34" charset="0"/>
              <a:cs typeface="Calibri" pitchFamily="34" charset="0"/>
            </a:endParaRPr>
          </a:p>
          <a:p>
            <a:pPr lvl="1">
              <a:buFont typeface="Arial" pitchFamily="34" charset="0"/>
              <a:buChar char="•"/>
            </a:pPr>
            <a:r>
              <a:rPr lang="en-US" sz="11200" b="1" dirty="0" smtClean="0">
                <a:latin typeface="Calibri" pitchFamily="34" charset="0"/>
                <a:cs typeface="Calibri" pitchFamily="34" charset="0"/>
              </a:rPr>
              <a:t>Nationwide</a:t>
            </a:r>
            <a:r>
              <a:rPr lang="en-US" sz="7400" b="1" dirty="0" smtClean="0">
                <a:latin typeface="Calibri" pitchFamily="34" charset="0"/>
                <a:cs typeface="Calibri" pitchFamily="34" charset="0"/>
              </a:rPr>
              <a:t> </a:t>
            </a:r>
            <a:r>
              <a:rPr lang="en-US" sz="11200" b="1" dirty="0">
                <a:latin typeface="Calibri" pitchFamily="34" charset="0"/>
                <a:cs typeface="Calibri" pitchFamily="34" charset="0"/>
              </a:rPr>
              <a:t>and cross-border crackdown on deception and fraud in the auto marketplace.  </a:t>
            </a:r>
            <a:endParaRPr lang="en-US" sz="11200" b="1" dirty="0" smtClean="0">
              <a:latin typeface="Calibri" pitchFamily="34" charset="0"/>
              <a:cs typeface="Calibri" pitchFamily="34" charset="0"/>
            </a:endParaRPr>
          </a:p>
          <a:p>
            <a:pPr lvl="1">
              <a:buFont typeface="Arial" pitchFamily="34" charset="0"/>
              <a:buChar char="•"/>
            </a:pPr>
            <a:endParaRPr lang="en-US" sz="4500" b="1" dirty="0" smtClean="0">
              <a:latin typeface="Calibri" pitchFamily="34" charset="0"/>
              <a:cs typeface="Calibri" pitchFamily="34" charset="0"/>
            </a:endParaRPr>
          </a:p>
          <a:p>
            <a:pPr lvl="2">
              <a:buFont typeface="Arial" pitchFamily="34" charset="0"/>
              <a:buChar char="•"/>
            </a:pPr>
            <a:r>
              <a:rPr lang="en-US" sz="8000" b="1" dirty="0" smtClean="0">
                <a:latin typeface="Calibri" pitchFamily="34" charset="0"/>
                <a:cs typeface="Calibri" pitchFamily="34" charset="0"/>
              </a:rPr>
              <a:t>Thirty-two </a:t>
            </a:r>
            <a:r>
              <a:rPr lang="en-US" sz="8000" b="1" dirty="0">
                <a:latin typeface="Calibri" pitchFamily="34" charset="0"/>
                <a:cs typeface="Calibri" pitchFamily="34" charset="0"/>
              </a:rPr>
              <a:t>state, federal, and Canadian agencies took part in the sweep, bringing a total of 252 law enforcement actions.  </a:t>
            </a:r>
            <a:endParaRPr lang="en-US" sz="8000" b="1" dirty="0" smtClean="0">
              <a:latin typeface="Calibri" pitchFamily="34" charset="0"/>
              <a:cs typeface="Calibri" pitchFamily="34" charset="0"/>
            </a:endParaRPr>
          </a:p>
          <a:p>
            <a:pPr lvl="2">
              <a:buFont typeface="Arial" pitchFamily="34" charset="0"/>
              <a:buChar char="•"/>
            </a:pPr>
            <a:r>
              <a:rPr lang="en-US" sz="8000" b="1" dirty="0" smtClean="0">
                <a:latin typeface="Calibri" pitchFamily="34" charset="0"/>
                <a:cs typeface="Calibri" pitchFamily="34" charset="0"/>
              </a:rPr>
              <a:t>The </a:t>
            </a:r>
            <a:r>
              <a:rPr lang="en-US" sz="8000" b="1" dirty="0">
                <a:latin typeface="Calibri" pitchFamily="34" charset="0"/>
                <a:cs typeface="Calibri" pitchFamily="34" charset="0"/>
              </a:rPr>
              <a:t>actions involved a range of charges, including deceptive advertising, criminal automotive loan application fraud, odometer fraud, and deceptive marketing of car title loans. </a:t>
            </a:r>
          </a:p>
          <a:p>
            <a:pPr lvl="1">
              <a:buFont typeface="Arial" pitchFamily="34" charset="0"/>
              <a:buChar char="•"/>
            </a:pPr>
            <a:endParaRPr lang="en-US" sz="4500" b="1" dirty="0" smtClean="0">
              <a:latin typeface="Calibri" pitchFamily="34" charset="0"/>
              <a:cs typeface="Calibri" pitchFamily="34" charset="0"/>
            </a:endParaRPr>
          </a:p>
          <a:p>
            <a:pPr lvl="1">
              <a:buFont typeface="Arial" pitchFamily="34" charset="0"/>
              <a:buChar char="•"/>
            </a:pPr>
            <a:r>
              <a:rPr lang="en-US" sz="11200" b="1" dirty="0" smtClean="0">
                <a:latin typeface="Calibri" pitchFamily="34" charset="0"/>
                <a:cs typeface="Calibri" pitchFamily="34" charset="0"/>
              </a:rPr>
              <a:t>FTC Law Enforcement Actions, including:</a:t>
            </a:r>
          </a:p>
          <a:p>
            <a:pPr marL="914400" lvl="2" indent="0">
              <a:buNone/>
            </a:pPr>
            <a:r>
              <a:rPr lang="en-US" sz="9600" b="1" dirty="0" smtClean="0">
                <a:latin typeface="Calibri" pitchFamily="34" charset="0"/>
                <a:cs typeface="Calibri" pitchFamily="34" charset="0"/>
              </a:rPr>
              <a:t>Deceptive add-ons</a:t>
            </a:r>
          </a:p>
          <a:p>
            <a:pPr marL="914400" lvl="2" indent="0">
              <a:buNone/>
            </a:pPr>
            <a:r>
              <a:rPr lang="en-US" sz="9600" b="1" dirty="0" smtClean="0">
                <a:latin typeface="Calibri" pitchFamily="34" charset="0"/>
                <a:cs typeface="Calibri" pitchFamily="34" charset="0"/>
              </a:rPr>
              <a:t>Deceptive &amp; misleading advertising</a:t>
            </a:r>
          </a:p>
          <a:p>
            <a:pPr marL="914400" lvl="2" indent="0">
              <a:buNone/>
            </a:pPr>
            <a:r>
              <a:rPr lang="en-US" sz="9600" b="1" dirty="0" smtClean="0">
                <a:latin typeface="Calibri" pitchFamily="34" charset="0"/>
                <a:cs typeface="Calibri" pitchFamily="34" charset="0"/>
              </a:rPr>
              <a:t>Deceptive auto loan modification scheme</a:t>
            </a:r>
          </a:p>
          <a:p>
            <a:pPr marL="914400" lvl="2" indent="0">
              <a:buNone/>
            </a:pPr>
            <a:r>
              <a:rPr lang="en-US" sz="9600" b="1" dirty="0" smtClean="0">
                <a:latin typeface="Calibri" pitchFamily="34" charset="0"/>
                <a:cs typeface="Calibri" pitchFamily="34" charset="0"/>
              </a:rPr>
              <a:t>Deceptive auto servicing &amp; collection</a:t>
            </a:r>
          </a:p>
          <a:p>
            <a:pPr marL="914400" lvl="2" indent="0">
              <a:buNone/>
            </a:pPr>
            <a:r>
              <a:rPr lang="en-US" sz="9600" b="1" dirty="0" smtClean="0">
                <a:latin typeface="Calibri" pitchFamily="34" charset="0"/>
                <a:cs typeface="Calibri" pitchFamily="34" charset="0"/>
              </a:rPr>
              <a:t>Auto Warranty issues</a:t>
            </a:r>
          </a:p>
          <a:p>
            <a:pPr marL="914400" lvl="2" indent="0">
              <a:buNone/>
            </a:pPr>
            <a:endParaRPr lang="en-US" sz="4100" dirty="0" smtClean="0">
              <a:latin typeface="Calibri" pitchFamily="34" charset="0"/>
              <a:cs typeface="Calibri" pitchFamily="34" charset="0"/>
            </a:endParaRPr>
          </a:p>
          <a:p>
            <a:pPr lvl="2">
              <a:buFont typeface="Arial" pitchFamily="34" charset="0"/>
              <a:buChar char="•"/>
            </a:pPr>
            <a:endParaRPr lang="en-US" sz="4500" dirty="0" smtClean="0">
              <a:latin typeface="Calibri" pitchFamily="34" charset="0"/>
              <a:cs typeface="Calibri" pitchFamily="34" charset="0"/>
            </a:endParaRPr>
          </a:p>
          <a:p>
            <a:pPr lvl="2">
              <a:buFont typeface="Arial" pitchFamily="34" charset="0"/>
              <a:buChar char="•"/>
            </a:pPr>
            <a:endParaRPr lang="en-US" dirty="0" smtClean="0">
              <a:latin typeface="Calibri" pitchFamily="34" charset="0"/>
              <a:cs typeface="Calibri" pitchFamily="34" charset="0"/>
            </a:endParaRPr>
          </a:p>
          <a:p>
            <a:pPr lvl="1">
              <a:buFont typeface="Arial" pitchFamily="34" charset="0"/>
              <a:buChar char="•"/>
            </a:pPr>
            <a:endParaRPr lang="en-US" dirty="0" smtClean="0">
              <a:latin typeface="Calibri" pitchFamily="34" charset="0"/>
              <a:cs typeface="Calibri" pitchFamily="34" charset="0"/>
            </a:endParaRPr>
          </a:p>
        </p:txBody>
      </p:sp>
      <p:sp>
        <p:nvSpPr>
          <p:cNvPr id="6" name="Rectangle 2"/>
          <p:cNvSpPr>
            <a:spLocks noChangeArrowheads="1"/>
          </p:cNvSpPr>
          <p:nvPr/>
        </p:nvSpPr>
        <p:spPr bwMode="auto">
          <a:xfrm>
            <a:off x="762000" y="228600"/>
            <a:ext cx="8382000" cy="685800"/>
          </a:xfrm>
          <a:prstGeom prst="rect">
            <a:avLst/>
          </a:prstGeom>
          <a:solidFill>
            <a:schemeClr val="tx1"/>
          </a:solidFill>
          <a:ln>
            <a:noFill/>
          </a:ln>
          <a:effectLst/>
          <a:extLst/>
        </p:spPr>
        <p:txBody>
          <a:bodyPr wrap="none" anchor="ctr"/>
          <a:lstStyle/>
          <a:p>
            <a:r>
              <a:rPr lang="en-US" sz="4000" b="1" dirty="0" smtClean="0">
                <a:solidFill>
                  <a:schemeClr val="accent1"/>
                </a:solidFill>
                <a:latin typeface="Calibri" pitchFamily="34" charset="0"/>
              </a:rPr>
              <a:t>            Operation Ruse Control</a:t>
            </a:r>
            <a:endParaRPr lang="en-US" sz="4000" b="1" dirty="0">
              <a:solidFill>
                <a:schemeClr val="accent1"/>
              </a:solidFill>
              <a:latin typeface="Calibri" pitchFamily="34" charset="0"/>
            </a:endParaRPr>
          </a:p>
        </p:txBody>
      </p:sp>
      <p:pic>
        <p:nvPicPr>
          <p:cNvPr id="4" name="Picture 3" descr="federal-trade-commission-ftc-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870" y="4696364"/>
            <a:ext cx="2345730" cy="2161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9631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05" y="0"/>
            <a:ext cx="9219005" cy="6875189"/>
          </a:xfrm>
          <a:prstGeom prst="rect">
            <a:avLst/>
          </a:prstGeom>
        </p:spPr>
      </p:pic>
    </p:spTree>
    <p:extLst>
      <p:ext uri="{BB962C8B-B14F-4D97-AF65-F5344CB8AC3E}">
        <p14:creationId xmlns:p14="http://schemas.microsoft.com/office/powerpoint/2010/main" val="1636862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914401" y="87313"/>
            <a:ext cx="6422760" cy="1114425"/>
          </a:xfrm>
        </p:spPr>
        <p:txBody>
          <a:bodyPr/>
          <a:lstStyle/>
          <a:p>
            <a:pPr eaLnBrk="1" hangingPunct="1"/>
            <a:r>
              <a:rPr lang="en-US" altLang="en-US" dirty="0" smtClean="0">
                <a:solidFill>
                  <a:schemeClr val="tx1"/>
                </a:solidFill>
              </a:rPr>
              <a:t>NAMVBC Partnerships</a:t>
            </a:r>
          </a:p>
        </p:txBody>
      </p:sp>
      <p:sp>
        <p:nvSpPr>
          <p:cNvPr id="3075" name="Rectangle 3"/>
          <p:cNvSpPr>
            <a:spLocks noGrp="1" noChangeArrowheads="1"/>
          </p:cNvSpPr>
          <p:nvPr>
            <p:ph type="body" idx="1"/>
          </p:nvPr>
        </p:nvSpPr>
        <p:spPr>
          <a:xfrm>
            <a:off x="231775" y="1585560"/>
            <a:ext cx="8642350" cy="3956403"/>
          </a:xfrm>
        </p:spPr>
        <p:txBody>
          <a:bodyPr/>
          <a:lstStyle/>
          <a:p>
            <a:pPr marL="0" indent="0" eaLnBrk="1" hangingPunct="1">
              <a:buNone/>
              <a:defRPr/>
            </a:pPr>
            <a:r>
              <a:rPr lang="en-US" altLang="en-US" dirty="0"/>
              <a:t>Our </a:t>
            </a:r>
            <a:r>
              <a:rPr lang="en-US" altLang="en-US" dirty="0">
                <a:solidFill>
                  <a:srgbClr val="000000"/>
                </a:solidFill>
              </a:rPr>
              <a:t>NAMVBC </a:t>
            </a:r>
            <a:r>
              <a:rPr lang="en-US" altLang="en-US" dirty="0" smtClean="0"/>
              <a:t>partners </a:t>
            </a:r>
            <a:r>
              <a:rPr lang="en-US" altLang="en-US" dirty="0"/>
              <a:t>from CA, LA, OK, TX, VA, British Columbia and Ontario, Canada contributed over </a:t>
            </a:r>
            <a:r>
              <a:rPr lang="en-US" altLang="en-US" dirty="0" smtClean="0"/>
              <a:t>100 </a:t>
            </a:r>
            <a:r>
              <a:rPr lang="en-US" altLang="en-US" dirty="0"/>
              <a:t>actions to Operation Ruse Control!</a:t>
            </a:r>
          </a:p>
          <a:p>
            <a:pPr marL="0" indent="0" eaLnBrk="1" hangingPunct="1">
              <a:buFont typeface="Wingdings" pitchFamily="2" charset="2"/>
              <a:buNone/>
              <a:defRPr/>
            </a:pPr>
            <a:endParaRPr lang="en-US" altLang="en-US"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602" y="3933927"/>
            <a:ext cx="3653465" cy="204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819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78616" y="549276"/>
            <a:ext cx="9065384" cy="844260"/>
          </a:xfrm>
        </p:spPr>
        <p:txBody>
          <a:bodyPr/>
          <a:lstStyle/>
          <a:p>
            <a:pPr algn="ctr" eaLnBrk="1" hangingPunct="1"/>
            <a:r>
              <a:rPr lang="en-US" altLang="en-US" sz="4000" dirty="0" smtClean="0"/>
              <a:t>Deceptive “Pay Off Your Trade”</a:t>
            </a:r>
            <a:r>
              <a:rPr lang="en-US" altLang="en-US" b="1" dirty="0" smtClean="0">
                <a:solidFill>
                  <a:schemeClr val="accent1"/>
                </a:solidFill>
              </a:rPr>
              <a:t> </a:t>
            </a:r>
            <a:r>
              <a:rPr lang="en-US" altLang="en-US" sz="4000" dirty="0" smtClean="0"/>
              <a:t>Claim</a:t>
            </a:r>
            <a:r>
              <a:rPr lang="en-US" altLang="en-US" b="1" dirty="0" smtClean="0">
                <a:solidFill>
                  <a:schemeClr val="accent1"/>
                </a:solidFill>
              </a:rPr>
              <a:t/>
            </a:r>
            <a:br>
              <a:rPr lang="en-US" altLang="en-US" b="1" dirty="0" smtClean="0">
                <a:solidFill>
                  <a:schemeClr val="accent1"/>
                </a:solidFill>
              </a:rPr>
            </a:br>
            <a:endParaRPr lang="en-US" altLang="en-US" dirty="0" smtClean="0"/>
          </a:p>
        </p:txBody>
      </p:sp>
      <p:pic>
        <p:nvPicPr>
          <p:cNvPr id="8195"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76250" y="2008188"/>
            <a:ext cx="7694613" cy="3187700"/>
          </a:xfrm>
        </p:spPr>
      </p:pic>
      <p:sp>
        <p:nvSpPr>
          <p:cNvPr id="2" name="TextBox 1"/>
          <p:cNvSpPr txBox="1"/>
          <p:nvPr/>
        </p:nvSpPr>
        <p:spPr>
          <a:xfrm>
            <a:off x="2306638" y="5349875"/>
            <a:ext cx="5337175" cy="954088"/>
          </a:xfrm>
          <a:prstGeom prst="rect">
            <a:avLst/>
          </a:prstGeom>
          <a:solidFill>
            <a:srgbClr val="FFFF00"/>
          </a:solidFill>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a:spAutoFit/>
          </a:bodyPr>
          <a:lstStyle/>
          <a:p>
            <a:pPr>
              <a:defRPr/>
            </a:pPr>
            <a:r>
              <a:rPr lang="en-US" sz="2800" b="1" dirty="0">
                <a:solidFill>
                  <a:schemeClr val="tx1"/>
                </a:solidFill>
              </a:rPr>
              <a:t>We will pay off your trade </a:t>
            </a:r>
            <a:r>
              <a:rPr lang="en-US" sz="2800" b="1" u="sng" dirty="0">
                <a:solidFill>
                  <a:schemeClr val="tx1"/>
                </a:solidFill>
              </a:rPr>
              <a:t>NO MATTER </a:t>
            </a:r>
            <a:r>
              <a:rPr lang="en-US" sz="2800" b="1" dirty="0">
                <a:solidFill>
                  <a:schemeClr val="tx1"/>
                </a:solidFill>
              </a:rPr>
              <a:t>how much you owe!</a:t>
            </a:r>
          </a:p>
        </p:txBody>
      </p:sp>
      <p:sp>
        <p:nvSpPr>
          <p:cNvPr id="3" name="Striped Right Arrow 2"/>
          <p:cNvSpPr/>
          <p:nvPr/>
        </p:nvSpPr>
        <p:spPr>
          <a:xfrm rot="2348418">
            <a:off x="1628775" y="5216525"/>
            <a:ext cx="620713" cy="708025"/>
          </a:xfrm>
          <a:prstGeom prst="stripedRightArrow">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41324" y="663840"/>
            <a:ext cx="8624061" cy="892127"/>
          </a:xfrm>
        </p:spPr>
        <p:txBody>
          <a:bodyPr/>
          <a:lstStyle/>
          <a:p>
            <a:pPr algn="ctr" eaLnBrk="1" hangingPunct="1"/>
            <a:r>
              <a:rPr lang="en-US" altLang="en-US" sz="4000" dirty="0" smtClean="0"/>
              <a:t/>
            </a:r>
            <a:br>
              <a:rPr lang="en-US" altLang="en-US" sz="4000" dirty="0" smtClean="0"/>
            </a:br>
            <a:r>
              <a:rPr lang="en-US" altLang="en-US" sz="4000" dirty="0" smtClean="0"/>
              <a:t>Deceptive “Max Your Tax” Claim</a:t>
            </a:r>
            <a:r>
              <a:rPr lang="en-US" altLang="en-US" b="1" dirty="0" smtClean="0">
                <a:solidFill>
                  <a:schemeClr val="accent1"/>
                </a:solidFill>
              </a:rPr>
              <a:t/>
            </a:r>
            <a:br>
              <a:rPr lang="en-US" altLang="en-US" b="1" dirty="0" smtClean="0">
                <a:solidFill>
                  <a:schemeClr val="accent1"/>
                </a:solidFill>
              </a:rPr>
            </a:br>
            <a:endParaRPr lang="en-US" altLang="en-US" dirty="0" smtClean="0"/>
          </a:p>
        </p:txBody>
      </p:sp>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2008188"/>
            <a:ext cx="7688263" cy="356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3152775"/>
            <a:ext cx="7877175" cy="55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wipe(down)">
                                      <p:cBhvr>
                                        <p:cTn id="7" dur="580">
                                          <p:stCondLst>
                                            <p:cond delay="0"/>
                                          </p:stCondLst>
                                        </p:cTn>
                                        <p:tgtEl>
                                          <p:spTgt spid="19459"/>
                                        </p:tgtEl>
                                      </p:cBhvr>
                                    </p:animEffect>
                                    <p:anim calcmode="lin" valueType="num">
                                      <p:cBhvr>
                                        <p:cTn id="8" dur="1822" tmFilter="0,0; 0.14,0.36; 0.43,0.73; 0.71,0.91; 1.0,1.0">
                                          <p:stCondLst>
                                            <p:cond delay="0"/>
                                          </p:stCondLst>
                                        </p:cTn>
                                        <p:tgtEl>
                                          <p:spTgt spid="1945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945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945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945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9459"/>
                                        </p:tgtEl>
                                        <p:attrNameLst>
                                          <p:attrName>ppt_y</p:attrName>
                                        </p:attrNameLst>
                                      </p:cBhvr>
                                      <p:tavLst>
                                        <p:tav tm="0" fmla="#ppt_y-sin(pi*$)/81">
                                          <p:val>
                                            <p:fltVal val="0"/>
                                          </p:val>
                                        </p:tav>
                                        <p:tav tm="100000">
                                          <p:val>
                                            <p:fltVal val="1"/>
                                          </p:val>
                                        </p:tav>
                                      </p:tavLst>
                                    </p:anim>
                                    <p:animScale>
                                      <p:cBhvr>
                                        <p:cTn id="13" dur="26">
                                          <p:stCondLst>
                                            <p:cond delay="650"/>
                                          </p:stCondLst>
                                        </p:cTn>
                                        <p:tgtEl>
                                          <p:spTgt spid="19459"/>
                                        </p:tgtEl>
                                      </p:cBhvr>
                                      <p:to x="100000" y="60000"/>
                                    </p:animScale>
                                    <p:animScale>
                                      <p:cBhvr>
                                        <p:cTn id="14" dur="166" decel="50000">
                                          <p:stCondLst>
                                            <p:cond delay="676"/>
                                          </p:stCondLst>
                                        </p:cTn>
                                        <p:tgtEl>
                                          <p:spTgt spid="19459"/>
                                        </p:tgtEl>
                                      </p:cBhvr>
                                      <p:to x="100000" y="100000"/>
                                    </p:animScale>
                                    <p:animScale>
                                      <p:cBhvr>
                                        <p:cTn id="15" dur="26">
                                          <p:stCondLst>
                                            <p:cond delay="1312"/>
                                          </p:stCondLst>
                                        </p:cTn>
                                        <p:tgtEl>
                                          <p:spTgt spid="19459"/>
                                        </p:tgtEl>
                                      </p:cBhvr>
                                      <p:to x="100000" y="80000"/>
                                    </p:animScale>
                                    <p:animScale>
                                      <p:cBhvr>
                                        <p:cTn id="16" dur="166" decel="50000">
                                          <p:stCondLst>
                                            <p:cond delay="1338"/>
                                          </p:stCondLst>
                                        </p:cTn>
                                        <p:tgtEl>
                                          <p:spTgt spid="19459"/>
                                        </p:tgtEl>
                                      </p:cBhvr>
                                      <p:to x="100000" y="100000"/>
                                    </p:animScale>
                                    <p:animScale>
                                      <p:cBhvr>
                                        <p:cTn id="17" dur="26">
                                          <p:stCondLst>
                                            <p:cond delay="1642"/>
                                          </p:stCondLst>
                                        </p:cTn>
                                        <p:tgtEl>
                                          <p:spTgt spid="19459"/>
                                        </p:tgtEl>
                                      </p:cBhvr>
                                      <p:to x="100000" y="90000"/>
                                    </p:animScale>
                                    <p:animScale>
                                      <p:cBhvr>
                                        <p:cTn id="18" dur="166" decel="50000">
                                          <p:stCondLst>
                                            <p:cond delay="1668"/>
                                          </p:stCondLst>
                                        </p:cTn>
                                        <p:tgtEl>
                                          <p:spTgt spid="19459"/>
                                        </p:tgtEl>
                                      </p:cBhvr>
                                      <p:to x="100000" y="100000"/>
                                    </p:animScale>
                                    <p:animScale>
                                      <p:cBhvr>
                                        <p:cTn id="19" dur="26">
                                          <p:stCondLst>
                                            <p:cond delay="1808"/>
                                          </p:stCondLst>
                                        </p:cTn>
                                        <p:tgtEl>
                                          <p:spTgt spid="19459"/>
                                        </p:tgtEl>
                                      </p:cBhvr>
                                      <p:to x="100000" y="95000"/>
                                    </p:animScale>
                                    <p:animScale>
                                      <p:cBhvr>
                                        <p:cTn id="20" dur="166" decel="50000">
                                          <p:stCondLst>
                                            <p:cond delay="1834"/>
                                          </p:stCondLst>
                                        </p:cTn>
                                        <p:tgtEl>
                                          <p:spTgt spid="1945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232236" y="241301"/>
            <a:ext cx="8218669" cy="576160"/>
          </a:xfrm>
        </p:spPr>
        <p:txBody>
          <a:bodyPr/>
          <a:lstStyle/>
          <a:p>
            <a:r>
              <a:rPr lang="en-US" altLang="en-US" sz="3600" dirty="0" smtClean="0"/>
              <a:t>Deception Low Purchase Price Claims</a:t>
            </a:r>
          </a:p>
        </p:txBody>
      </p:sp>
      <p:pic>
        <p:nvPicPr>
          <p:cNvPr id="12291"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913" y="817461"/>
            <a:ext cx="4484687" cy="5670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600200"/>
            <a:ext cx="2381250"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V="1">
            <a:off x="5368925" y="3352800"/>
            <a:ext cx="879475" cy="647700"/>
          </a:xfrm>
          <a:prstGeom prst="line">
            <a:avLst/>
          </a:prstGeom>
          <a:ln w="2222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0288" y="5003800"/>
            <a:ext cx="2863850"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Connector 7"/>
          <p:cNvCxnSpPr/>
          <p:nvPr/>
        </p:nvCxnSpPr>
        <p:spPr>
          <a:xfrm flipV="1">
            <a:off x="5368925" y="5375275"/>
            <a:ext cx="741363" cy="1112838"/>
          </a:xfrm>
          <a:prstGeom prst="line">
            <a:avLst/>
          </a:prstGeom>
          <a:ln w="22225">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996724" y="87313"/>
            <a:ext cx="8909959" cy="1114425"/>
          </a:xfrm>
        </p:spPr>
        <p:txBody>
          <a:bodyPr/>
          <a:lstStyle/>
          <a:p>
            <a:r>
              <a:rPr lang="en-US" altLang="en-US" dirty="0" smtClean="0">
                <a:solidFill>
                  <a:srgbClr val="003399"/>
                </a:solidFill>
              </a:rPr>
              <a:t>Low Monthly Payment Claims</a:t>
            </a:r>
          </a:p>
        </p:txBody>
      </p:sp>
      <p:pic>
        <p:nvPicPr>
          <p:cNvPr id="174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817460"/>
            <a:ext cx="5175250" cy="5875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692275" y="1508125"/>
            <a:ext cx="2917825" cy="922338"/>
          </a:xfrm>
          <a:prstGeom prst="ellipse">
            <a:avLst/>
          </a:prstGeom>
          <a:noFill/>
          <a:ln w="66675" cmpd="sng">
            <a:solidFill>
              <a:srgbClr val="FFFF00"/>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extLst>
      <p:ext uri="{BB962C8B-B14F-4D97-AF65-F5344CB8AC3E}">
        <p14:creationId xmlns:p14="http://schemas.microsoft.com/office/powerpoint/2010/main" val="2739498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05" y="87313"/>
            <a:ext cx="8809414" cy="1114425"/>
          </a:xfrm>
        </p:spPr>
        <p:txBody>
          <a:bodyPr/>
          <a:lstStyle/>
          <a:p>
            <a:r>
              <a:rPr lang="en-US" sz="3200" dirty="0" smtClean="0">
                <a:solidFill>
                  <a:srgbClr val="003399"/>
                </a:solidFill>
              </a:rPr>
              <a:t>Failure to Disclose Restrictions &amp; Qualifications</a:t>
            </a:r>
            <a:endParaRPr lang="en-US" sz="3200" dirty="0">
              <a:solidFill>
                <a:srgbClr val="003399"/>
              </a:solidFill>
            </a:endParaRP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7450" y="1431940"/>
            <a:ext cx="8386959" cy="424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3833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419600" cy="456547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2181" y="0"/>
            <a:ext cx="4691819" cy="456547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020" y="5486400"/>
            <a:ext cx="9144000" cy="609600"/>
          </a:xfrm>
          <a:prstGeom prst="rect">
            <a:avLst/>
          </a:prstGeom>
        </p:spPr>
      </p:pic>
      <p:sp>
        <p:nvSpPr>
          <p:cNvPr id="9" name="Donut 8"/>
          <p:cNvSpPr/>
          <p:nvPr/>
        </p:nvSpPr>
        <p:spPr>
          <a:xfrm>
            <a:off x="4953000" y="3733800"/>
            <a:ext cx="3505200" cy="457200"/>
          </a:xfrm>
          <a:prstGeom prst="donut">
            <a:avLst/>
          </a:prstGeom>
          <a:solidFill>
            <a:srgbClr val="FF0000"/>
          </a:solidFill>
          <a:ln w="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black"/>
              </a:solidFill>
            </a:endParaRPr>
          </a:p>
        </p:txBody>
      </p:sp>
      <p:cxnSp>
        <p:nvCxnSpPr>
          <p:cNvPr id="16" name="Straight Connector 15"/>
          <p:cNvCxnSpPr/>
          <p:nvPr/>
        </p:nvCxnSpPr>
        <p:spPr>
          <a:xfrm flipH="1">
            <a:off x="1" y="3962400"/>
            <a:ext cx="4952999" cy="152400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3275" y="3962400"/>
            <a:ext cx="685800" cy="152400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815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51813" y="87313"/>
            <a:ext cx="8794743" cy="1114425"/>
          </a:xfrm>
        </p:spPr>
        <p:txBody>
          <a:bodyPr/>
          <a:lstStyle/>
          <a:p>
            <a:r>
              <a:rPr lang="en-US" altLang="en-US" dirty="0" smtClean="0"/>
              <a:t>Deceptive “$0 Down” Lease Claims</a:t>
            </a:r>
          </a:p>
        </p:txBody>
      </p:sp>
      <p:pic>
        <p:nvPicPr>
          <p:cNvPr id="143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47813"/>
            <a:ext cx="8726488" cy="3735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le 6"/>
          <p:cNvSpPr/>
          <p:nvPr/>
        </p:nvSpPr>
        <p:spPr>
          <a:xfrm>
            <a:off x="79375" y="3373438"/>
            <a:ext cx="3109913" cy="1968500"/>
          </a:xfrm>
          <a:prstGeom prst="roundRect">
            <a:avLst/>
          </a:prstGeom>
          <a:noFill/>
          <a:ln w="127000" cmpd="sng">
            <a:solidFill>
              <a:srgbClr val="00B0F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ounded Rectangle 9"/>
          <p:cNvSpPr/>
          <p:nvPr/>
        </p:nvSpPr>
        <p:spPr>
          <a:xfrm>
            <a:off x="174625" y="1539875"/>
            <a:ext cx="5472113" cy="1968500"/>
          </a:xfrm>
          <a:prstGeom prst="roundRect">
            <a:avLst/>
          </a:prstGeom>
          <a:noFill/>
          <a:ln w="127000" cmpd="sng">
            <a:solidFill>
              <a:srgbClr val="FFFF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200" y="0"/>
            <a:ext cx="9067801" cy="6858000"/>
          </a:xfrm>
          <a:prstGeom prst="rect">
            <a:avLst/>
          </a:prstGeom>
        </p:spPr>
      </p:pic>
      <p:sp>
        <p:nvSpPr>
          <p:cNvPr id="7" name="TextBox 6"/>
          <p:cNvSpPr txBox="1"/>
          <p:nvPr/>
        </p:nvSpPr>
        <p:spPr>
          <a:xfrm>
            <a:off x="1345981" y="2200039"/>
            <a:ext cx="3610070" cy="1938992"/>
          </a:xfrm>
          <a:prstGeom prst="rect">
            <a:avLst/>
          </a:prstGeom>
          <a:noFill/>
        </p:spPr>
        <p:txBody>
          <a:bodyPr wrap="square" rtlCol="0">
            <a:spAutoFit/>
          </a:bodyPr>
          <a:lstStyle/>
          <a:p>
            <a:pPr algn="ctr">
              <a:lnSpc>
                <a:spcPts val="2400"/>
              </a:lnSpc>
            </a:pPr>
            <a:r>
              <a:rPr lang="en-US" sz="2800" b="1" dirty="0" smtClean="0">
                <a:solidFill>
                  <a:srgbClr val="C00000"/>
                </a:solidFill>
                <a:latin typeface="Gill Sans MT Condensed" panose="020B0506020104020203" pitchFamily="34" charset="0"/>
              </a:rPr>
              <a:t>WARNING TO AUTO DEALERS WHO ADVERTISE DECEPTIVELY:</a:t>
            </a:r>
          </a:p>
          <a:p>
            <a:pPr algn="ctr">
              <a:lnSpc>
                <a:spcPts val="2400"/>
              </a:lnSpc>
            </a:pPr>
            <a:endParaRPr lang="en-US" sz="2800" b="1" dirty="0">
              <a:solidFill>
                <a:srgbClr val="C00000"/>
              </a:solidFill>
              <a:latin typeface="Gill Sans MT Condensed" panose="020B0506020104020203" pitchFamily="34" charset="0"/>
            </a:endParaRPr>
          </a:p>
          <a:p>
            <a:pPr algn="ctr">
              <a:lnSpc>
                <a:spcPts val="2400"/>
              </a:lnSpc>
            </a:pPr>
            <a:r>
              <a:rPr lang="en-US" sz="2800" b="1" dirty="0" smtClean="0">
                <a:solidFill>
                  <a:srgbClr val="C00000"/>
                </a:solidFill>
                <a:latin typeface="Gill Sans MT Condensed" panose="020B0506020104020203" pitchFamily="34" charset="0"/>
              </a:rPr>
              <a:t>THE FEDERAL TRADE COMMISSION IS CLOSER THAN YOU THINK</a:t>
            </a:r>
          </a:p>
        </p:txBody>
      </p:sp>
    </p:spTree>
    <p:extLst>
      <p:ext uri="{BB962C8B-B14F-4D97-AF65-F5344CB8AC3E}">
        <p14:creationId xmlns:p14="http://schemas.microsoft.com/office/powerpoint/2010/main" val="23811125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122238"/>
            <a:ext cx="3035300" cy="610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2036763" y="5502275"/>
            <a:ext cx="4494212" cy="538163"/>
          </a:xfrm>
          <a:prstGeom prst="ellipse">
            <a:avLst/>
          </a:prstGeom>
          <a:noFill/>
          <a:ln w="66675" cmpd="sng">
            <a:solidFill>
              <a:srgbClr val="FFFF00"/>
            </a:solidFill>
          </a:ln>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Box 1"/>
          <p:cNvSpPr txBox="1">
            <a:spLocks noChangeArrowheads="1"/>
          </p:cNvSpPr>
          <p:nvPr/>
        </p:nvSpPr>
        <p:spPr bwMode="auto">
          <a:xfrm>
            <a:off x="6184900" y="2468563"/>
            <a:ext cx="2689225" cy="2862262"/>
          </a:xfrm>
          <a:prstGeom prst="rect">
            <a:avLst/>
          </a:prstGeom>
          <a:solidFill>
            <a:schemeClr val="tx1"/>
          </a:solidFill>
          <a:ln w="31750">
            <a:solidFill>
              <a:schemeClr val="tx1"/>
            </a:solidFill>
            <a:miter lim="800000"/>
            <a:headEnd/>
            <a:tailEnd/>
          </a:ln>
        </p:spPr>
        <p:txBody>
          <a:bodyPr>
            <a:spAutoFit/>
          </a:bodyPr>
          <a:lstStyle>
            <a:lvl1pPr eaLnBrk="0" hangingPunct="0">
              <a:lnSpc>
                <a:spcPct val="90000"/>
              </a:lnSpc>
              <a:spcBef>
                <a:spcPct val="50000"/>
              </a:spcBef>
              <a:buClr>
                <a:srgbClr val="FFCC00"/>
              </a:buClr>
              <a:buFont typeface="Wingdings" pitchFamily="2" charset="2"/>
              <a:buChar char="§"/>
              <a:defRPr sz="3200" b="1">
                <a:solidFill>
                  <a:schemeClr val="tx1"/>
                </a:solidFill>
                <a:latin typeface="Arial" charset="0"/>
              </a:defRPr>
            </a:lvl1pPr>
            <a:lvl2pPr marL="742950" indent="-285750" eaLnBrk="0" hangingPunct="0">
              <a:lnSpc>
                <a:spcPct val="90000"/>
              </a:lnSpc>
              <a:spcBef>
                <a:spcPct val="50000"/>
              </a:spcBef>
              <a:buClr>
                <a:srgbClr val="FFCC00"/>
              </a:buClr>
              <a:buChar char="•"/>
              <a:defRPr sz="2800" b="1">
                <a:solidFill>
                  <a:schemeClr val="tx1"/>
                </a:solidFill>
                <a:latin typeface="Arial" charset="0"/>
              </a:defRPr>
            </a:lvl2pPr>
            <a:lvl3pPr marL="1143000" indent="-228600" eaLnBrk="0" hangingPunct="0">
              <a:spcBef>
                <a:spcPct val="20000"/>
              </a:spcBef>
              <a:buClr>
                <a:srgbClr val="FF3300"/>
              </a:buClr>
              <a:buSzPct val="120000"/>
              <a:buChar char="•"/>
              <a:defRPr sz="2400" b="1">
                <a:solidFill>
                  <a:schemeClr val="bg1"/>
                </a:solidFill>
                <a:latin typeface="Arial" charset="0"/>
              </a:defRPr>
            </a:lvl3pPr>
            <a:lvl4pPr marL="1600200" indent="-228600" eaLnBrk="0" hangingPunct="0">
              <a:spcBef>
                <a:spcPct val="20000"/>
              </a:spcBef>
              <a:buClr>
                <a:srgbClr val="FF3300"/>
              </a:buClr>
              <a:buFont typeface="Wingdings" pitchFamily="2" charset="2"/>
              <a:buChar char="§"/>
              <a:defRPr sz="2000" b="1">
                <a:solidFill>
                  <a:schemeClr val="bg1"/>
                </a:solidFill>
                <a:latin typeface="Arial" charset="0"/>
              </a:defRPr>
            </a:lvl4pPr>
            <a:lvl5pPr marL="2057400" indent="-228600" eaLnBrk="0" hangingPunct="0">
              <a:spcBef>
                <a:spcPct val="20000"/>
              </a:spcBef>
              <a:buClr>
                <a:srgbClr val="FF3300"/>
              </a:buClr>
              <a:buFont typeface="Wingdings" pitchFamily="2" charset="2"/>
              <a:buChar char="§"/>
              <a:defRPr sz="2000" b="1">
                <a:solidFill>
                  <a:schemeClr val="bg1"/>
                </a:solidFill>
                <a:latin typeface="Arial" charset="0"/>
              </a:defRPr>
            </a:lvl5pPr>
            <a:lvl6pPr marL="2514600" indent="-228600" eaLnBrk="0" fontAlgn="base" hangingPunct="0">
              <a:spcBef>
                <a:spcPct val="20000"/>
              </a:spcBef>
              <a:spcAft>
                <a:spcPct val="0"/>
              </a:spcAft>
              <a:buClr>
                <a:srgbClr val="FF3300"/>
              </a:buClr>
              <a:buFont typeface="Wingdings" pitchFamily="2" charset="2"/>
              <a:buChar char="§"/>
              <a:defRPr sz="2000" b="1">
                <a:solidFill>
                  <a:schemeClr val="bg1"/>
                </a:solidFill>
                <a:latin typeface="Arial" charset="0"/>
              </a:defRPr>
            </a:lvl6pPr>
            <a:lvl7pPr marL="2971800" indent="-228600" eaLnBrk="0" fontAlgn="base" hangingPunct="0">
              <a:spcBef>
                <a:spcPct val="20000"/>
              </a:spcBef>
              <a:spcAft>
                <a:spcPct val="0"/>
              </a:spcAft>
              <a:buClr>
                <a:srgbClr val="FF3300"/>
              </a:buClr>
              <a:buFont typeface="Wingdings" pitchFamily="2" charset="2"/>
              <a:buChar char="§"/>
              <a:defRPr sz="2000" b="1">
                <a:solidFill>
                  <a:schemeClr val="bg1"/>
                </a:solidFill>
                <a:latin typeface="Arial" charset="0"/>
              </a:defRPr>
            </a:lvl7pPr>
            <a:lvl8pPr marL="3429000" indent="-228600" eaLnBrk="0" fontAlgn="base" hangingPunct="0">
              <a:spcBef>
                <a:spcPct val="20000"/>
              </a:spcBef>
              <a:spcAft>
                <a:spcPct val="0"/>
              </a:spcAft>
              <a:buClr>
                <a:srgbClr val="FF3300"/>
              </a:buClr>
              <a:buFont typeface="Wingdings" pitchFamily="2" charset="2"/>
              <a:buChar char="§"/>
              <a:defRPr sz="2000" b="1">
                <a:solidFill>
                  <a:schemeClr val="bg1"/>
                </a:solidFill>
                <a:latin typeface="Arial" charset="0"/>
              </a:defRPr>
            </a:lvl8pPr>
            <a:lvl9pPr marL="3886200" indent="-228600" eaLnBrk="0" fontAlgn="base" hangingPunct="0">
              <a:spcBef>
                <a:spcPct val="20000"/>
              </a:spcBef>
              <a:spcAft>
                <a:spcPct val="0"/>
              </a:spcAft>
              <a:buClr>
                <a:srgbClr val="FF3300"/>
              </a:buClr>
              <a:buFont typeface="Wingdings" pitchFamily="2" charset="2"/>
              <a:buChar char="§"/>
              <a:defRPr sz="2000" b="1">
                <a:solidFill>
                  <a:schemeClr val="bg1"/>
                </a:solidFill>
                <a:latin typeface="Arial" charset="0"/>
              </a:defRPr>
            </a:lvl9pPr>
          </a:lstStyle>
          <a:p>
            <a:pPr eaLnBrk="1" hangingPunct="1">
              <a:lnSpc>
                <a:spcPct val="100000"/>
              </a:lnSpc>
              <a:spcBef>
                <a:spcPct val="0"/>
              </a:spcBef>
              <a:buClrTx/>
              <a:buFontTx/>
              <a:buNone/>
            </a:pPr>
            <a:r>
              <a:rPr lang="en-US" altLang="en-US" sz="1800" b="0">
                <a:solidFill>
                  <a:schemeClr val="bg1"/>
                </a:solidFill>
              </a:rPr>
              <a:t>$99/Month – 24 month lease with $0 security deposit. $4100 due at lease signing plus registration and taxes. Lessee responsible for mileage in excess of 24,000 miles at 15¢ per mile. On approved credit.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114" y="87313"/>
            <a:ext cx="7093931" cy="653337"/>
          </a:xfrm>
        </p:spPr>
        <p:txBody>
          <a:bodyPr/>
          <a:lstStyle/>
          <a:p>
            <a:r>
              <a:rPr lang="en-US" sz="3600" dirty="0" smtClean="0"/>
              <a:t>Deceptive Sweepstakes Claims</a:t>
            </a:r>
            <a:endParaRPr lang="en-US" sz="3600" dirty="0"/>
          </a:p>
        </p:txBody>
      </p:sp>
      <p:sp>
        <p:nvSpPr>
          <p:cNvPr id="3" name="Content Placeholder 2"/>
          <p:cNvSpPr>
            <a:spLocks noGrp="1"/>
          </p:cNvSpPr>
          <p:nvPr>
            <p:ph idx="1"/>
          </p:nvPr>
        </p:nvSpPr>
        <p:spPr/>
        <p:txBody>
          <a:bodyPr/>
          <a:lstStyle/>
          <a:p>
            <a:endParaRPr lang="en-US" dirty="0"/>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665" y="616030"/>
            <a:ext cx="7181735" cy="5825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5398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762000" y="228600"/>
            <a:ext cx="8382000" cy="685800"/>
          </a:xfrm>
          <a:prstGeom prst="rect">
            <a:avLst/>
          </a:prstGeom>
          <a:solidFill>
            <a:schemeClr val="tx1"/>
          </a:solidFill>
          <a:ln>
            <a:noFill/>
          </a:ln>
          <a:effectLst/>
          <a:extLst/>
        </p:spPr>
        <p:txBody>
          <a:bodyPr wrap="none" anchor="ctr"/>
          <a:lstStyle/>
          <a:p>
            <a:r>
              <a:rPr lang="en-US" sz="2800" dirty="0">
                <a:solidFill>
                  <a:srgbClr val="FFFFF7"/>
                </a:solidFill>
              </a:rPr>
              <a:t> </a:t>
            </a:r>
            <a:r>
              <a:rPr lang="en-US" sz="2800" dirty="0" smtClean="0">
                <a:solidFill>
                  <a:srgbClr val="FFFFF7"/>
                </a:solidFill>
              </a:rPr>
              <a:t>       </a:t>
            </a:r>
            <a:r>
              <a:rPr lang="en-US" sz="3200" b="1" dirty="0" smtClean="0">
                <a:solidFill>
                  <a:srgbClr val="FFFFF7"/>
                </a:solidFill>
              </a:rPr>
              <a:t>Deceptive Add-on </a:t>
            </a:r>
            <a:r>
              <a:rPr lang="en-US" sz="3200" b="1" dirty="0">
                <a:solidFill>
                  <a:srgbClr val="FFFFF7"/>
                </a:solidFill>
              </a:rPr>
              <a:t>F</a:t>
            </a:r>
            <a:r>
              <a:rPr lang="en-US" sz="3200" b="1" dirty="0" smtClean="0">
                <a:solidFill>
                  <a:srgbClr val="FFFFF7"/>
                </a:solidFill>
              </a:rPr>
              <a:t>inance </a:t>
            </a:r>
            <a:r>
              <a:rPr lang="en-US" sz="3200" b="1" dirty="0">
                <a:solidFill>
                  <a:srgbClr val="FFFFF7"/>
                </a:solidFill>
              </a:rPr>
              <a:t>P</a:t>
            </a:r>
            <a:r>
              <a:rPr lang="en-US" sz="3200" b="1" dirty="0" smtClean="0">
                <a:solidFill>
                  <a:srgbClr val="FFFFF7"/>
                </a:solidFill>
              </a:rPr>
              <a:t>lan</a:t>
            </a:r>
            <a:endParaRPr lang="en-US" sz="3200" b="1" dirty="0">
              <a:solidFill>
                <a:srgbClr val="FFFFF7"/>
              </a:solidFill>
              <a:latin typeface="Calibri" pitchFamily="34" charset="0"/>
            </a:endParaRPr>
          </a:p>
        </p:txBody>
      </p:sp>
      <p:pic>
        <p:nvPicPr>
          <p:cNvPr id="4" name="Picture 3" descr="federal-trade-commission-ftc-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76410" y="1086295"/>
            <a:ext cx="6932856" cy="5356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06487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90220" y="87313"/>
            <a:ext cx="9178795" cy="1114425"/>
          </a:xfrm>
        </p:spPr>
        <p:txBody>
          <a:bodyPr/>
          <a:lstStyle/>
          <a:p>
            <a:r>
              <a:rPr lang="en-US" altLang="en-US" sz="3200" dirty="0" smtClean="0">
                <a:solidFill>
                  <a:srgbClr val="003399"/>
                </a:solidFill>
              </a:rPr>
              <a:t>Typical Order Provisions in Administrative Cases</a:t>
            </a:r>
          </a:p>
        </p:txBody>
      </p:sp>
      <p:sp>
        <p:nvSpPr>
          <p:cNvPr id="22531" name="Content Placeholder 2"/>
          <p:cNvSpPr>
            <a:spLocks noGrp="1"/>
          </p:cNvSpPr>
          <p:nvPr>
            <p:ph idx="1"/>
          </p:nvPr>
        </p:nvSpPr>
        <p:spPr>
          <a:xfrm>
            <a:off x="231775" y="1047891"/>
            <a:ext cx="8680450" cy="5031054"/>
          </a:xfrm>
        </p:spPr>
        <p:txBody>
          <a:bodyPr/>
          <a:lstStyle/>
          <a:p>
            <a:r>
              <a:rPr lang="en-US" altLang="en-US" sz="2300" dirty="0" smtClean="0">
                <a:latin typeface="Calibri" pitchFamily="34" charset="0"/>
              </a:rPr>
              <a:t>Dealers barred from misrepresenting the cost of purchasing  or leasing a vehicle</a:t>
            </a:r>
          </a:p>
          <a:p>
            <a:r>
              <a:rPr lang="en-US" altLang="en-US" sz="2300" dirty="0" smtClean="0">
                <a:latin typeface="Calibri" pitchFamily="34" charset="0"/>
              </a:rPr>
              <a:t>If dealers misrepresented financing or leasing terms, they were barred from misrepresenting such terms</a:t>
            </a:r>
          </a:p>
          <a:p>
            <a:r>
              <a:rPr lang="en-US" altLang="en-US" sz="2300" dirty="0" smtClean="0">
                <a:latin typeface="Calibri" pitchFamily="34" charset="0"/>
              </a:rPr>
              <a:t>If violated TILA or CLA, they were barred from violating the applicable law</a:t>
            </a:r>
          </a:p>
          <a:p>
            <a:pPr>
              <a:buFont typeface="Arial" charset="0"/>
              <a:buChar char="•"/>
            </a:pPr>
            <a:r>
              <a:rPr lang="en-US" altLang="en-US" sz="2300" dirty="0" smtClean="0">
                <a:latin typeface="Calibri" pitchFamily="34" charset="0"/>
              </a:rPr>
              <a:t>All dealers also required to:</a:t>
            </a:r>
          </a:p>
          <a:p>
            <a:pPr lvl="1" eaLnBrk="1" hangingPunct="1">
              <a:buFont typeface="Arial" charset="0"/>
              <a:buChar char="‒"/>
            </a:pPr>
            <a:r>
              <a:rPr lang="en-US" altLang="en-US" sz="2300" dirty="0" smtClean="0">
                <a:solidFill>
                  <a:srgbClr val="000000"/>
                </a:solidFill>
                <a:latin typeface="Calibri" pitchFamily="34" charset="0"/>
              </a:rPr>
              <a:t>Maintain and produce records upon request (5 years)</a:t>
            </a:r>
          </a:p>
          <a:p>
            <a:pPr lvl="1" eaLnBrk="1" hangingPunct="1">
              <a:buFont typeface="Arial" charset="0"/>
              <a:buChar char="‒"/>
            </a:pPr>
            <a:r>
              <a:rPr lang="en-US" altLang="en-US" sz="2300" dirty="0" smtClean="0">
                <a:solidFill>
                  <a:srgbClr val="000000"/>
                </a:solidFill>
                <a:latin typeface="Calibri" pitchFamily="34" charset="0"/>
              </a:rPr>
              <a:t>Initial compliance report and follow-up reports upon request</a:t>
            </a:r>
          </a:p>
          <a:p>
            <a:pPr lvl="1" eaLnBrk="1" hangingPunct="1">
              <a:buFont typeface="Arial" charset="0"/>
              <a:buChar char="‒"/>
            </a:pPr>
            <a:r>
              <a:rPr lang="en-US" altLang="en-US" sz="2300" dirty="0" smtClean="0">
                <a:solidFill>
                  <a:srgbClr val="000000"/>
                </a:solidFill>
                <a:latin typeface="Calibri" pitchFamily="34" charset="0"/>
              </a:rPr>
              <a:t>Notify FTC about changes in business</a:t>
            </a:r>
          </a:p>
          <a:p>
            <a:pPr eaLnBrk="1" hangingPunct="1">
              <a:buFont typeface="Arial" charset="0"/>
              <a:buChar char="•"/>
            </a:pPr>
            <a:r>
              <a:rPr lang="en-US" altLang="en-US" sz="2300" dirty="0" smtClean="0">
                <a:solidFill>
                  <a:srgbClr val="000000"/>
                </a:solidFill>
                <a:latin typeface="Calibri" pitchFamily="34" charset="0"/>
              </a:rPr>
              <a:t>Order effective for 20 years</a:t>
            </a:r>
          </a:p>
          <a:p>
            <a:endParaRPr lang="en-US" altLang="en-US"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31775" y="87313"/>
            <a:ext cx="8526369" cy="1114425"/>
          </a:xfrm>
        </p:spPr>
        <p:txBody>
          <a:bodyPr/>
          <a:lstStyle/>
          <a:p>
            <a:r>
              <a:rPr lang="en-US" altLang="en-US" dirty="0" smtClean="0">
                <a:solidFill>
                  <a:srgbClr val="003399"/>
                </a:solidFill>
              </a:rPr>
              <a:t>Civil Penalties for Order Violations</a:t>
            </a:r>
          </a:p>
        </p:txBody>
      </p:sp>
      <p:sp>
        <p:nvSpPr>
          <p:cNvPr id="22531" name="Content Placeholder 2"/>
          <p:cNvSpPr>
            <a:spLocks noGrp="1"/>
          </p:cNvSpPr>
          <p:nvPr>
            <p:ph idx="1"/>
          </p:nvPr>
        </p:nvSpPr>
        <p:spPr>
          <a:xfrm>
            <a:off x="231775" y="1086296"/>
            <a:ext cx="8680450" cy="4369944"/>
          </a:xfrm>
        </p:spPr>
        <p:txBody>
          <a:bodyPr/>
          <a:lstStyle/>
          <a:p>
            <a:r>
              <a:rPr lang="en-US" altLang="en-US" sz="2400" dirty="0" smtClean="0"/>
              <a:t>Billion Auto – settled for $360,000</a:t>
            </a:r>
          </a:p>
          <a:p>
            <a:r>
              <a:rPr lang="en-US" altLang="en-US" sz="2400" dirty="0" smtClean="0"/>
              <a:t>Ramey Motors – complaint for civil penalties pending</a:t>
            </a:r>
          </a:p>
          <a:p>
            <a:endParaRPr lang="en-US" altLang="en-US" dirty="0"/>
          </a:p>
          <a:p>
            <a:pPr marL="0" indent="0">
              <a:buNone/>
            </a:pPr>
            <a:endParaRPr lang="en-US" altLang="en-US" dirty="0" smtClean="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31" y="2353661"/>
            <a:ext cx="4839030" cy="3972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834" t="22834" r="20676" b="16333"/>
          <a:stretch/>
        </p:blipFill>
        <p:spPr bwMode="auto">
          <a:xfrm>
            <a:off x="4072735" y="4081885"/>
            <a:ext cx="3633222" cy="2556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416910" y="2123230"/>
            <a:ext cx="3638344" cy="2035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7667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762000" y="228600"/>
            <a:ext cx="8382000" cy="685800"/>
          </a:xfrm>
          <a:prstGeom prst="rect">
            <a:avLst/>
          </a:prstGeom>
          <a:solidFill>
            <a:schemeClr val="tx1"/>
          </a:solidFill>
          <a:ln>
            <a:noFill/>
          </a:ln>
          <a:effectLst/>
          <a:extLst/>
        </p:spPr>
        <p:txBody>
          <a:bodyPr wrap="none" anchor="ctr"/>
          <a:lstStyle/>
          <a:p>
            <a:r>
              <a:rPr lang="en-US" sz="2800" dirty="0">
                <a:solidFill>
                  <a:schemeClr val="accent1"/>
                </a:solidFill>
              </a:rPr>
              <a:t> </a:t>
            </a:r>
            <a:r>
              <a:rPr lang="en-US" sz="2800" dirty="0" smtClean="0">
                <a:solidFill>
                  <a:schemeClr val="accent1"/>
                </a:solidFill>
              </a:rPr>
              <a:t>       </a:t>
            </a:r>
            <a:r>
              <a:rPr lang="en-US" sz="2800" b="1" dirty="0" smtClean="0">
                <a:solidFill>
                  <a:schemeClr val="accent1"/>
                </a:solidFill>
              </a:rPr>
              <a:t>Deceptive Auto Loan Modification</a:t>
            </a:r>
            <a:endParaRPr lang="en-US" sz="2800" b="1" dirty="0">
              <a:solidFill>
                <a:schemeClr val="accent1"/>
              </a:solidFill>
              <a:latin typeface="Calibri" pitchFamily="34" charset="0"/>
            </a:endParaRPr>
          </a:p>
        </p:txBody>
      </p:sp>
      <p:pic>
        <p:nvPicPr>
          <p:cNvPr id="4" name="Picture 3" descr="federal-trade-commission-ftc-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61999" y="1675750"/>
            <a:ext cx="7739063" cy="455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95990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365382" y="413492"/>
            <a:ext cx="7452375" cy="685800"/>
          </a:xfrm>
          <a:prstGeom prst="rect">
            <a:avLst/>
          </a:prstGeom>
          <a:solidFill>
            <a:schemeClr val="tx1"/>
          </a:solidFill>
          <a:ln>
            <a:noFill/>
          </a:ln>
          <a:effectLst/>
          <a:extLst/>
        </p:spPr>
        <p:txBody>
          <a:bodyPr wrap="none" anchor="ctr"/>
          <a:lstStyle/>
          <a:p>
            <a:r>
              <a:rPr lang="en-US" sz="2800" b="1" dirty="0">
                <a:solidFill>
                  <a:srgbClr val="FFFFF7"/>
                </a:solidFill>
                <a:latin typeface="Calibri" pitchFamily="34" charset="0"/>
              </a:rPr>
              <a:t> </a:t>
            </a:r>
            <a:r>
              <a:rPr lang="en-US" sz="2800" b="1" dirty="0" smtClean="0">
                <a:solidFill>
                  <a:srgbClr val="FFFFF7"/>
                </a:solidFill>
                <a:latin typeface="Calibri" pitchFamily="34" charset="0"/>
              </a:rPr>
              <a:t> Other Auto Issues- Subprime auto financing</a:t>
            </a:r>
            <a:endParaRPr lang="en-US" sz="2800" b="1" dirty="0">
              <a:solidFill>
                <a:srgbClr val="FFFFF7"/>
              </a:solidFill>
              <a:latin typeface="Calibri" pitchFamily="34" charset="0"/>
            </a:endParaRPr>
          </a:p>
        </p:txBody>
      </p:sp>
      <p:pic>
        <p:nvPicPr>
          <p:cNvPr id="4" name="Picture 3" descr="federal-trade-commission-ftc-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068089" y="1393535"/>
            <a:ext cx="8144154" cy="5128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57959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90700" y="990600"/>
            <a:ext cx="6400800" cy="685800"/>
          </a:xfrm>
        </p:spPr>
        <p:txBody>
          <a:bodyPr>
            <a:normAutofit fontScale="85000" lnSpcReduction="10000"/>
          </a:bodyPr>
          <a:lstStyle/>
          <a:p>
            <a:pPr marL="0" indent="0">
              <a:buNone/>
            </a:pPr>
            <a:r>
              <a:rPr lang="en-US" sz="2800" b="1" dirty="0" smtClean="0">
                <a:latin typeface="Calibri" pitchFamily="34" charset="0"/>
                <a:cs typeface="Calibri" pitchFamily="34" charset="0"/>
              </a:rPr>
              <a:t>“Money &amp; Credit” </a:t>
            </a:r>
            <a:r>
              <a:rPr lang="en-US" sz="2800" b="1" dirty="0" smtClean="0">
                <a:latin typeface="Arial"/>
                <a:cs typeface="Arial"/>
              </a:rPr>
              <a:t>→</a:t>
            </a:r>
            <a:r>
              <a:rPr lang="en-US" sz="2800" b="1" dirty="0" smtClean="0">
                <a:latin typeface="Calibri" pitchFamily="34" charset="0"/>
                <a:cs typeface="Calibri" pitchFamily="34" charset="0"/>
              </a:rPr>
              <a:t> “Buying &amp; Owning a Car”</a:t>
            </a:r>
            <a:endParaRPr lang="en-US" sz="2400" b="1" dirty="0" smtClean="0">
              <a:latin typeface="Calibri" pitchFamily="34" charset="0"/>
              <a:cs typeface="Calibri" pitchFamily="34" charset="0"/>
            </a:endParaRPr>
          </a:p>
          <a:p>
            <a:pPr marL="0" indent="0">
              <a:buNone/>
            </a:pPr>
            <a:endParaRPr lang="en-US" sz="2800" dirty="0" smtClean="0">
              <a:latin typeface="Calibri" pitchFamily="34" charset="0"/>
              <a:cs typeface="Calibri" pitchFamily="34" charset="0"/>
            </a:endParaRPr>
          </a:p>
        </p:txBody>
      </p:sp>
      <p:sp>
        <p:nvSpPr>
          <p:cNvPr id="6" name="Rectangle 2"/>
          <p:cNvSpPr>
            <a:spLocks noChangeArrowheads="1"/>
          </p:cNvSpPr>
          <p:nvPr/>
        </p:nvSpPr>
        <p:spPr bwMode="auto">
          <a:xfrm>
            <a:off x="838200" y="228600"/>
            <a:ext cx="8305800" cy="685800"/>
          </a:xfrm>
          <a:prstGeom prst="rect">
            <a:avLst/>
          </a:prstGeom>
          <a:solidFill>
            <a:schemeClr val="tx1"/>
          </a:solidFill>
          <a:ln>
            <a:noFill/>
          </a:ln>
          <a:effectLst/>
          <a:extLst/>
        </p:spPr>
        <p:txBody>
          <a:bodyPr wrap="none" anchor="ctr"/>
          <a:lstStyle/>
          <a:p>
            <a:r>
              <a:rPr lang="en-US" sz="2800" dirty="0">
                <a:solidFill>
                  <a:srgbClr val="FFFFF7"/>
                </a:solidFill>
              </a:rPr>
              <a:t>	</a:t>
            </a:r>
            <a:r>
              <a:rPr lang="en-US" sz="2800" dirty="0" smtClean="0">
                <a:solidFill>
                  <a:srgbClr val="FFFFF7"/>
                </a:solidFill>
              </a:rPr>
              <a:t>            </a:t>
            </a:r>
            <a:r>
              <a:rPr lang="en-US" sz="2800" b="1" dirty="0" smtClean="0">
                <a:solidFill>
                  <a:srgbClr val="FFFFF7"/>
                </a:solidFill>
              </a:rPr>
              <a:t>Consumer Educational Materials </a:t>
            </a:r>
            <a:endParaRPr lang="en-US" sz="2800" b="1" dirty="0">
              <a:solidFill>
                <a:srgbClr val="FFFFF7"/>
              </a:solidFill>
              <a:latin typeface="Calibri" pitchFamily="34" charset="0"/>
            </a:endParaRPr>
          </a:p>
        </p:txBody>
      </p:sp>
      <p:pic>
        <p:nvPicPr>
          <p:cNvPr id="4" name="Picture 3" descr="federal-trade-commission-ftc-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250" t="10686" r="9476"/>
          <a:stretch/>
        </p:blipFill>
        <p:spPr bwMode="auto">
          <a:xfrm>
            <a:off x="1447800" y="1600201"/>
            <a:ext cx="6629400" cy="4964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0910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200" y="0"/>
            <a:ext cx="9067801" cy="6858000"/>
          </a:xfrm>
          <a:prstGeom prst="rect">
            <a:avLst/>
          </a:prstGeom>
        </p:spPr>
      </p:pic>
      <p:sp>
        <p:nvSpPr>
          <p:cNvPr id="7" name="TextBox 6"/>
          <p:cNvSpPr txBox="1"/>
          <p:nvPr/>
        </p:nvSpPr>
        <p:spPr>
          <a:xfrm>
            <a:off x="1461195" y="1854396"/>
            <a:ext cx="3435141" cy="2657138"/>
          </a:xfrm>
          <a:prstGeom prst="rect">
            <a:avLst/>
          </a:prstGeom>
          <a:noFill/>
        </p:spPr>
        <p:txBody>
          <a:bodyPr wrap="square" rtlCol="0">
            <a:spAutoFit/>
          </a:bodyPr>
          <a:lstStyle/>
          <a:p>
            <a:pPr algn="ctr" fontAlgn="auto">
              <a:lnSpc>
                <a:spcPts val="4000"/>
              </a:lnSpc>
              <a:spcBef>
                <a:spcPts val="0"/>
              </a:spcBef>
              <a:spcAft>
                <a:spcPts val="0"/>
              </a:spcAft>
            </a:pPr>
            <a:r>
              <a:rPr lang="en-US" sz="4000" dirty="0" smtClean="0">
                <a:solidFill>
                  <a:srgbClr val="C00000"/>
                </a:solidFill>
                <a:latin typeface="Gill Sans MT Condensed" panose="020B0506020104020203" pitchFamily="34" charset="0"/>
              </a:rPr>
              <a:t>COMPLIANCE RESOURCES FOR AUTO DEALERS &amp; FINANCE PROFESSIONALS</a:t>
            </a:r>
          </a:p>
          <a:p>
            <a:pPr algn="ctr" fontAlgn="auto">
              <a:lnSpc>
                <a:spcPts val="4000"/>
              </a:lnSpc>
              <a:spcBef>
                <a:spcPts val="0"/>
              </a:spcBef>
              <a:spcAft>
                <a:spcPts val="0"/>
              </a:spcAft>
            </a:pPr>
            <a:endParaRPr lang="en-US" sz="4800" dirty="0" smtClean="0">
              <a:solidFill>
                <a:srgbClr val="C00000"/>
              </a:solidFill>
              <a:latin typeface="Gill Sans MT Condensed" panose="020B0506020104020203" pitchFamily="34" charset="0"/>
            </a:endParaRPr>
          </a:p>
        </p:txBody>
      </p:sp>
    </p:spTree>
    <p:extLst>
      <p:ext uri="{BB962C8B-B14F-4D97-AF65-F5344CB8AC3E}">
        <p14:creationId xmlns:p14="http://schemas.microsoft.com/office/powerpoint/2010/main" val="1034296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31648"/>
            <a:ext cx="5638800" cy="6626352"/>
          </a:xfrm>
          <a:prstGeom prst="rect">
            <a:avLst/>
          </a:prstGeom>
        </p:spPr>
      </p:pic>
      <p:sp>
        <p:nvSpPr>
          <p:cNvPr id="7" name="Right Arrow 6"/>
          <p:cNvSpPr/>
          <p:nvPr/>
        </p:nvSpPr>
        <p:spPr>
          <a:xfrm>
            <a:off x="2438400" y="1942528"/>
            <a:ext cx="1676400" cy="149078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fontAlgn="auto">
              <a:lnSpc>
                <a:spcPts val="1400"/>
              </a:lnSpc>
              <a:spcBef>
                <a:spcPts val="0"/>
              </a:spcBef>
              <a:spcAft>
                <a:spcPts val="0"/>
              </a:spcAft>
            </a:pPr>
            <a:r>
              <a:rPr lang="en-US" sz="1600" b="1" dirty="0" smtClean="0">
                <a:solidFill>
                  <a:prstClr val="white"/>
                </a:solidFill>
              </a:rPr>
              <a:t>Plain-language compliance</a:t>
            </a:r>
          </a:p>
          <a:p>
            <a:pPr algn="r" fontAlgn="auto">
              <a:lnSpc>
                <a:spcPts val="1400"/>
              </a:lnSpc>
              <a:spcBef>
                <a:spcPts val="0"/>
              </a:spcBef>
              <a:spcAft>
                <a:spcPts val="0"/>
              </a:spcAft>
            </a:pPr>
            <a:r>
              <a:rPr lang="en-US" sz="1600" b="1" dirty="0" smtClean="0">
                <a:solidFill>
                  <a:prstClr val="white"/>
                </a:solidFill>
              </a:rPr>
              <a:t>guides</a:t>
            </a:r>
            <a:endParaRPr lang="en-US" sz="1600" b="1" dirty="0">
              <a:solidFill>
                <a:prstClr val="white"/>
              </a:solidFill>
            </a:endParaRPr>
          </a:p>
        </p:txBody>
      </p:sp>
      <p:sp>
        <p:nvSpPr>
          <p:cNvPr id="8" name="Right Arrow 7"/>
          <p:cNvSpPr/>
          <p:nvPr/>
        </p:nvSpPr>
        <p:spPr>
          <a:xfrm>
            <a:off x="6248400" y="1143000"/>
            <a:ext cx="1676400" cy="149078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fontAlgn="auto">
              <a:lnSpc>
                <a:spcPts val="1400"/>
              </a:lnSpc>
              <a:spcBef>
                <a:spcPts val="0"/>
              </a:spcBef>
              <a:spcAft>
                <a:spcPts val="0"/>
              </a:spcAft>
            </a:pPr>
            <a:r>
              <a:rPr lang="en-US" sz="1600" b="1" dirty="0" smtClean="0">
                <a:solidFill>
                  <a:prstClr val="white"/>
                </a:solidFill>
              </a:rPr>
              <a:t>Relevant Business Blog posts</a:t>
            </a:r>
          </a:p>
        </p:txBody>
      </p:sp>
      <p:sp>
        <p:nvSpPr>
          <p:cNvPr id="9" name="Right Arrow 8"/>
          <p:cNvSpPr/>
          <p:nvPr/>
        </p:nvSpPr>
        <p:spPr>
          <a:xfrm>
            <a:off x="6237516" y="3135084"/>
            <a:ext cx="1676400" cy="1490785"/>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fontAlgn="auto">
              <a:lnSpc>
                <a:spcPts val="1400"/>
              </a:lnSpc>
              <a:spcBef>
                <a:spcPts val="0"/>
              </a:spcBef>
              <a:spcAft>
                <a:spcPts val="0"/>
              </a:spcAft>
            </a:pPr>
            <a:r>
              <a:rPr lang="en-US" sz="1600" b="1" dirty="0" smtClean="0">
                <a:solidFill>
                  <a:prstClr val="white"/>
                </a:solidFill>
              </a:rPr>
              <a:t>Legal resources, including cases</a:t>
            </a:r>
          </a:p>
        </p:txBody>
      </p:sp>
      <p:sp>
        <p:nvSpPr>
          <p:cNvPr id="10" name="Oval 9"/>
          <p:cNvSpPr/>
          <p:nvPr/>
        </p:nvSpPr>
        <p:spPr>
          <a:xfrm>
            <a:off x="-775677" y="-609600"/>
            <a:ext cx="3276600" cy="3200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3600" b="1" dirty="0">
              <a:solidFill>
                <a:prstClr val="white"/>
              </a:solidFill>
            </a:endParaRPr>
          </a:p>
        </p:txBody>
      </p:sp>
      <p:sp>
        <p:nvSpPr>
          <p:cNvPr id="11" name="TextBox 10"/>
          <p:cNvSpPr txBox="1"/>
          <p:nvPr/>
        </p:nvSpPr>
        <p:spPr>
          <a:xfrm>
            <a:off x="68385" y="325904"/>
            <a:ext cx="2012089" cy="1497333"/>
          </a:xfrm>
          <a:prstGeom prst="rect">
            <a:avLst/>
          </a:prstGeom>
          <a:noFill/>
        </p:spPr>
        <p:txBody>
          <a:bodyPr wrap="none" rtlCol="0">
            <a:spAutoFit/>
          </a:bodyPr>
          <a:lstStyle/>
          <a:p>
            <a:pPr fontAlgn="auto">
              <a:lnSpc>
                <a:spcPts val="3600"/>
              </a:lnSpc>
              <a:spcBef>
                <a:spcPts val="0"/>
              </a:spcBef>
              <a:spcAft>
                <a:spcPts val="0"/>
              </a:spcAft>
            </a:pPr>
            <a:r>
              <a:rPr lang="en-US" sz="4000" b="1" dirty="0">
                <a:solidFill>
                  <a:prstClr val="white"/>
                </a:solidFill>
                <a:latin typeface="Calibri"/>
              </a:rPr>
              <a:t>business</a:t>
            </a:r>
          </a:p>
          <a:p>
            <a:pPr fontAlgn="auto">
              <a:lnSpc>
                <a:spcPts val="3600"/>
              </a:lnSpc>
              <a:spcBef>
                <a:spcPts val="0"/>
              </a:spcBef>
              <a:spcAft>
                <a:spcPts val="0"/>
              </a:spcAft>
            </a:pPr>
            <a:r>
              <a:rPr lang="en-US" sz="4000" b="1" dirty="0">
                <a:solidFill>
                  <a:prstClr val="white"/>
                </a:solidFill>
                <a:latin typeface="Calibri"/>
              </a:rPr>
              <a:t>.ftc</a:t>
            </a:r>
          </a:p>
          <a:p>
            <a:pPr fontAlgn="auto">
              <a:lnSpc>
                <a:spcPts val="3600"/>
              </a:lnSpc>
              <a:spcBef>
                <a:spcPts val="0"/>
              </a:spcBef>
              <a:spcAft>
                <a:spcPts val="0"/>
              </a:spcAft>
            </a:pPr>
            <a:r>
              <a:rPr lang="en-US" sz="4000" b="1" dirty="0">
                <a:solidFill>
                  <a:prstClr val="white"/>
                </a:solidFill>
                <a:latin typeface="Calibri"/>
              </a:rPr>
              <a:t>.gov</a:t>
            </a:r>
          </a:p>
        </p:txBody>
      </p:sp>
    </p:spTree>
    <p:extLst>
      <p:ext uri="{BB962C8B-B14F-4D97-AF65-F5344CB8AC3E}">
        <p14:creationId xmlns:p14="http://schemas.microsoft.com/office/powerpoint/2010/main" val="19299891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914401" y="87313"/>
            <a:ext cx="6192330" cy="1114425"/>
          </a:xfrm>
        </p:spPr>
        <p:txBody>
          <a:bodyPr/>
          <a:lstStyle/>
          <a:p>
            <a:pPr eaLnBrk="1" hangingPunct="1"/>
            <a:r>
              <a:rPr lang="en-US" altLang="en-US" dirty="0" smtClean="0">
                <a:solidFill>
                  <a:srgbClr val="003399"/>
                </a:solidFill>
              </a:rPr>
              <a:t>FTC’s Auto Mission</a:t>
            </a:r>
          </a:p>
        </p:txBody>
      </p:sp>
      <p:sp>
        <p:nvSpPr>
          <p:cNvPr id="3" name="Content Placeholder 2"/>
          <p:cNvSpPr>
            <a:spLocks noGrp="1"/>
          </p:cNvSpPr>
          <p:nvPr>
            <p:ph idx="1"/>
          </p:nvPr>
        </p:nvSpPr>
        <p:spPr/>
        <p:txBody>
          <a:bodyPr/>
          <a:lstStyle/>
          <a:p>
            <a:pPr eaLnBrk="1" hangingPunct="1">
              <a:defRPr/>
            </a:pPr>
            <a:r>
              <a:rPr lang="en-US" dirty="0" smtClean="0">
                <a:latin typeface="Calibri" pitchFamily="34" charset="0"/>
                <a:cs typeface="Calibri" pitchFamily="34" charset="0"/>
              </a:rPr>
              <a:t>Auto transactions are increasingly important to the FTC’s consumer protection mission</a:t>
            </a:r>
          </a:p>
          <a:p>
            <a:pPr lvl="1" eaLnBrk="1" hangingPunct="1">
              <a:defRPr/>
            </a:pPr>
            <a:r>
              <a:rPr lang="en-US" dirty="0" smtClean="0">
                <a:latin typeface="Calibri" pitchFamily="34" charset="0"/>
                <a:cs typeface="Calibri" pitchFamily="34" charset="0"/>
              </a:rPr>
              <a:t>Autos are often the second biggest financial transaction for many consumers</a:t>
            </a:r>
          </a:p>
          <a:p>
            <a:pPr lvl="1" eaLnBrk="1" hangingPunct="1">
              <a:defRPr/>
            </a:pPr>
            <a:r>
              <a:rPr lang="en-US" dirty="0" smtClean="0">
                <a:latin typeface="Calibri" pitchFamily="34" charset="0"/>
                <a:cs typeface="Calibri" pitchFamily="34" charset="0"/>
              </a:rPr>
              <a:t>Dodd-Frank Wall Street Reform and Consumer Protection Act made the FTC the primary federal enforcement agency for many auto dealers</a:t>
            </a:r>
          </a:p>
          <a:p>
            <a:pPr marL="0" indent="0" eaLnBrk="1" hangingPunct="1">
              <a:buFont typeface="Wingdings" pitchFamily="2" charset="2"/>
              <a:buNone/>
              <a:defRPr/>
            </a:pPr>
            <a:endParaRPr 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03812" y="914400"/>
            <a:ext cx="623731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p:nvPr/>
        </p:nvSpPr>
        <p:spPr>
          <a:xfrm>
            <a:off x="-775677" y="-609600"/>
            <a:ext cx="3276600" cy="32004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3600" b="1" dirty="0">
              <a:solidFill>
                <a:prstClr val="white"/>
              </a:solidFill>
            </a:endParaRPr>
          </a:p>
        </p:txBody>
      </p:sp>
      <p:sp>
        <p:nvSpPr>
          <p:cNvPr id="4" name="TextBox 3"/>
          <p:cNvSpPr txBox="1"/>
          <p:nvPr/>
        </p:nvSpPr>
        <p:spPr>
          <a:xfrm>
            <a:off x="68385" y="472766"/>
            <a:ext cx="2023311" cy="1035668"/>
          </a:xfrm>
          <a:prstGeom prst="rect">
            <a:avLst/>
          </a:prstGeom>
          <a:noFill/>
        </p:spPr>
        <p:txBody>
          <a:bodyPr wrap="none" rtlCol="0">
            <a:spAutoFit/>
          </a:bodyPr>
          <a:lstStyle/>
          <a:p>
            <a:pPr fontAlgn="auto">
              <a:lnSpc>
                <a:spcPts val="3600"/>
              </a:lnSpc>
              <a:spcBef>
                <a:spcPts val="0"/>
              </a:spcBef>
              <a:spcAft>
                <a:spcPts val="0"/>
              </a:spcAft>
            </a:pPr>
            <a:r>
              <a:rPr lang="en-US" sz="4000" b="1" dirty="0" smtClean="0">
                <a:solidFill>
                  <a:prstClr val="white"/>
                </a:solidFill>
                <a:latin typeface="Calibri"/>
              </a:rPr>
              <a:t>Business</a:t>
            </a:r>
          </a:p>
          <a:p>
            <a:pPr fontAlgn="auto">
              <a:lnSpc>
                <a:spcPts val="3600"/>
              </a:lnSpc>
              <a:spcBef>
                <a:spcPts val="0"/>
              </a:spcBef>
              <a:spcAft>
                <a:spcPts val="0"/>
              </a:spcAft>
            </a:pPr>
            <a:r>
              <a:rPr lang="en-US" sz="4000" b="1" dirty="0" smtClean="0">
                <a:solidFill>
                  <a:prstClr val="white"/>
                </a:solidFill>
                <a:latin typeface="Calibri"/>
              </a:rPr>
              <a:t>Blog</a:t>
            </a:r>
            <a:endParaRPr lang="en-US" sz="4000" b="1" dirty="0">
              <a:solidFill>
                <a:prstClr val="white"/>
              </a:solidFill>
              <a:latin typeface="Calibri"/>
            </a:endParaRPr>
          </a:p>
        </p:txBody>
      </p:sp>
    </p:spTree>
    <p:extLst>
      <p:ext uri="{BB962C8B-B14F-4D97-AF65-F5344CB8AC3E}">
        <p14:creationId xmlns:p14="http://schemas.microsoft.com/office/powerpoint/2010/main" val="5563897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510" y="409956"/>
            <a:ext cx="4685410" cy="6038088"/>
          </a:xfrm>
          <a:prstGeom prst="rect">
            <a:avLst/>
          </a:prstGeom>
        </p:spPr>
      </p:pic>
    </p:spTree>
    <p:extLst>
      <p:ext uri="{BB962C8B-B14F-4D97-AF65-F5344CB8AC3E}">
        <p14:creationId xmlns:p14="http://schemas.microsoft.com/office/powerpoint/2010/main" val="1624422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278931"/>
            <a:ext cx="4809744" cy="6272784"/>
          </a:xfrm>
          <a:prstGeom prst="rect">
            <a:avLst/>
          </a:prstGeom>
        </p:spPr>
      </p:pic>
      <p:sp>
        <p:nvSpPr>
          <p:cNvPr id="3" name="TextBox 2"/>
          <p:cNvSpPr txBox="1"/>
          <p:nvPr/>
        </p:nvSpPr>
        <p:spPr>
          <a:xfrm>
            <a:off x="1066800" y="1981200"/>
            <a:ext cx="1905000" cy="1815882"/>
          </a:xfrm>
          <a:prstGeom prst="rect">
            <a:avLst/>
          </a:prstGeom>
          <a:noFill/>
        </p:spPr>
        <p:txBody>
          <a:bodyPr wrap="square" rtlCol="0">
            <a:spAutoFit/>
          </a:bodyPr>
          <a:lstStyle/>
          <a:p>
            <a:pPr fontAlgn="auto">
              <a:spcBef>
                <a:spcPts val="0"/>
              </a:spcBef>
              <a:spcAft>
                <a:spcPts val="0"/>
              </a:spcAft>
            </a:pPr>
            <a:r>
              <a:rPr lang="en-US" sz="2800" b="1" dirty="0" smtClean="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rPr>
              <a:t>FTC COLUMN IN NIADA MAGAZINE</a:t>
            </a:r>
            <a:endParaRPr lang="en-US" sz="28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Calibri"/>
            </a:endParaRPr>
          </a:p>
        </p:txBody>
      </p:sp>
    </p:spTree>
    <p:extLst>
      <p:ext uri="{BB962C8B-B14F-4D97-AF65-F5344CB8AC3E}">
        <p14:creationId xmlns:p14="http://schemas.microsoft.com/office/powerpoint/2010/main" val="2729429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838200" y="228600"/>
            <a:ext cx="8305800" cy="685800"/>
          </a:xfrm>
          <a:prstGeom prst="rect">
            <a:avLst/>
          </a:prstGeom>
          <a:solidFill>
            <a:schemeClr val="tx1"/>
          </a:solidFill>
          <a:ln>
            <a:noFill/>
          </a:ln>
          <a:effectLst/>
          <a:extLst/>
        </p:spPr>
        <p:txBody>
          <a:bodyPr wrap="none" anchor="ctr"/>
          <a:lstStyle/>
          <a:p>
            <a:r>
              <a:rPr lang="en-US" sz="2800" dirty="0">
                <a:solidFill>
                  <a:srgbClr val="FFFFF7"/>
                </a:solidFill>
              </a:rPr>
              <a:t>	</a:t>
            </a:r>
            <a:r>
              <a:rPr lang="en-US" sz="2800" dirty="0" smtClean="0">
                <a:solidFill>
                  <a:srgbClr val="FFFFF7"/>
                </a:solidFill>
              </a:rPr>
              <a:t>            </a:t>
            </a:r>
            <a:r>
              <a:rPr lang="en-US" sz="2800" b="1" dirty="0" smtClean="0">
                <a:solidFill>
                  <a:srgbClr val="FFFFF7"/>
                </a:solidFill>
              </a:rPr>
              <a:t>Educational Materials </a:t>
            </a:r>
            <a:endParaRPr lang="en-US" sz="2800" b="1" dirty="0">
              <a:solidFill>
                <a:srgbClr val="FFFFF7"/>
              </a:solidFill>
              <a:latin typeface="Calibri" pitchFamily="34" charset="0"/>
            </a:endParaRPr>
          </a:p>
        </p:txBody>
      </p:sp>
      <p:pic>
        <p:nvPicPr>
          <p:cNvPr id="8" name="Picture 7" descr="federal-trade-commission-ftc-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1"/>
          <p:cNvSpPr>
            <a:spLocks noGrp="1"/>
          </p:cNvSpPr>
          <p:nvPr>
            <p:ph idx="1"/>
          </p:nvPr>
        </p:nvSpPr>
        <p:spPr>
          <a:xfrm>
            <a:off x="228600" y="1752600"/>
            <a:ext cx="8382000" cy="4572000"/>
          </a:xfrm>
        </p:spPr>
        <p:txBody>
          <a:bodyPr>
            <a:normAutofit/>
          </a:bodyPr>
          <a:lstStyle/>
          <a:p>
            <a:pPr lvl="1">
              <a:buFont typeface="Arial" pitchFamily="34" charset="0"/>
              <a:buChar char="•"/>
            </a:pPr>
            <a:r>
              <a:rPr lang="en-US" b="1" dirty="0" smtClean="0"/>
              <a:t>Additional FTC Resources:</a:t>
            </a:r>
          </a:p>
          <a:p>
            <a:pPr marL="457200" lvl="1" indent="0">
              <a:buNone/>
            </a:pPr>
            <a:endParaRPr lang="en-US" sz="1400" dirty="0" smtClean="0"/>
          </a:p>
          <a:p>
            <a:pPr lvl="2">
              <a:buFont typeface="Arial" panose="020B0604020202020204" pitchFamily="34" charset="0"/>
              <a:buChar char="‒"/>
            </a:pPr>
            <a:r>
              <a:rPr lang="en-US" dirty="0" smtClean="0"/>
              <a:t>Order </a:t>
            </a:r>
            <a:r>
              <a:rPr lang="en-US" dirty="0"/>
              <a:t>free materials from </a:t>
            </a:r>
            <a:r>
              <a:rPr lang="en-US" b="1" dirty="0" smtClean="0"/>
              <a:t>bulkorder.ftc.gov</a:t>
            </a:r>
          </a:p>
          <a:p>
            <a:pPr lvl="2">
              <a:buFont typeface="Arial" panose="020B0604020202020204" pitchFamily="34" charset="0"/>
              <a:buChar char="‒"/>
            </a:pPr>
            <a:r>
              <a:rPr lang="en-US" dirty="0" smtClean="0"/>
              <a:t>Visit </a:t>
            </a:r>
            <a:r>
              <a:rPr lang="en-US" b="1" dirty="0"/>
              <a:t>ftc.gov/subscribe</a:t>
            </a:r>
            <a:r>
              <a:rPr lang="en-US" dirty="0"/>
              <a:t> to sign up for Consumer and Business Blog updates</a:t>
            </a:r>
            <a:r>
              <a:rPr lang="en-US" dirty="0" smtClean="0"/>
              <a:t>.</a:t>
            </a:r>
          </a:p>
          <a:p>
            <a:pPr lvl="2">
              <a:buFont typeface="Arial" panose="020B0604020202020204" pitchFamily="34" charset="0"/>
              <a:buChar char="‒"/>
            </a:pPr>
            <a:r>
              <a:rPr lang="en-US" dirty="0" smtClean="0"/>
              <a:t>Visit </a:t>
            </a:r>
            <a:r>
              <a:rPr lang="en-US" b="1" dirty="0"/>
              <a:t>consumer.ftc.gov</a:t>
            </a:r>
            <a:r>
              <a:rPr lang="en-US" dirty="0"/>
              <a:t> and </a:t>
            </a:r>
            <a:r>
              <a:rPr lang="en-US" b="1" dirty="0"/>
              <a:t>business.ftc.gov</a:t>
            </a:r>
            <a:r>
              <a:rPr lang="en-US" dirty="0"/>
              <a:t> and bookmark auto resource pages Link, post, tweet, blog, adapt.  </a:t>
            </a:r>
            <a:endParaRPr lang="en-US" dirty="0" smtClean="0"/>
          </a:p>
          <a:p>
            <a:pPr lvl="2">
              <a:buFont typeface="Arial" panose="020B0604020202020204" pitchFamily="34" charset="0"/>
              <a:buChar char="‒"/>
            </a:pPr>
            <a:r>
              <a:rPr lang="en-US" dirty="0" smtClean="0"/>
              <a:t>All </a:t>
            </a:r>
            <a:r>
              <a:rPr lang="en-US" dirty="0"/>
              <a:t>FTC materials are in the public domain</a:t>
            </a:r>
            <a:r>
              <a:rPr lang="en-US" dirty="0" smtClean="0"/>
              <a:t>.</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14333358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1B92E99-4B9C-4191-AEF1-D8B7BCCEC960}" type="slidenum">
              <a:rPr lang="en-US" altLang="en-US">
                <a:solidFill>
                  <a:srgbClr val="000000"/>
                </a:solidFill>
              </a:rPr>
              <a:pPr/>
              <a:t>34</a:t>
            </a:fld>
            <a:endParaRPr lang="en-US" altLang="en-US">
              <a:solidFill>
                <a:srgbClr val="000000"/>
              </a:solidFill>
            </a:endParaRPr>
          </a:p>
        </p:txBody>
      </p:sp>
      <p:sp>
        <p:nvSpPr>
          <p:cNvPr id="965634" name="Rectangle 2"/>
          <p:cNvSpPr>
            <a:spLocks noGrp="1" noChangeArrowheads="1"/>
          </p:cNvSpPr>
          <p:nvPr>
            <p:ph type="title"/>
          </p:nvPr>
        </p:nvSpPr>
        <p:spPr>
          <a:xfrm>
            <a:off x="457200" y="533400"/>
            <a:ext cx="8229600" cy="1143000"/>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r>
              <a:rPr lang="en-US" altLang="en-US" sz="4800" b="1" dirty="0" smtClean="0">
                <a:solidFill>
                  <a:srgbClr val="FF3300"/>
                </a:solidFill>
              </a:rPr>
              <a:t>          </a:t>
            </a:r>
            <a:r>
              <a:rPr lang="en-US" altLang="en-US" sz="4800" b="1" dirty="0" smtClean="0">
                <a:solidFill>
                  <a:srgbClr val="0033CC"/>
                </a:solidFill>
              </a:rPr>
              <a:t>Cindy </a:t>
            </a:r>
            <a:r>
              <a:rPr lang="en-US" altLang="en-US" sz="4800" b="1" dirty="0">
                <a:solidFill>
                  <a:srgbClr val="0033CC"/>
                </a:solidFill>
              </a:rPr>
              <a:t>A. Liebes</a:t>
            </a:r>
          </a:p>
        </p:txBody>
      </p:sp>
      <p:sp>
        <p:nvSpPr>
          <p:cNvPr id="965635" name="Rectangle 3"/>
          <p:cNvSpPr>
            <a:spLocks noGrp="1" noChangeArrowheads="1"/>
          </p:cNvSpPr>
          <p:nvPr>
            <p:ph type="body" sz="half" idx="1"/>
          </p:nvPr>
        </p:nvSpPr>
        <p:spPr>
          <a:xfrm>
            <a:off x="381000" y="1905000"/>
            <a:ext cx="8610600" cy="3992563"/>
          </a:xfrm>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algn="ctr">
              <a:lnSpc>
                <a:spcPct val="80000"/>
              </a:lnSpc>
              <a:buFontTx/>
              <a:buNone/>
            </a:pPr>
            <a:r>
              <a:rPr lang="en-US" altLang="en-US" sz="2400" b="1" dirty="0" smtClean="0"/>
              <a:t>		</a:t>
            </a:r>
          </a:p>
          <a:p>
            <a:pPr algn="ctr">
              <a:lnSpc>
                <a:spcPct val="80000"/>
              </a:lnSpc>
              <a:buFontTx/>
              <a:buNone/>
            </a:pPr>
            <a:r>
              <a:rPr lang="en-US" altLang="en-US" sz="2400" b="1" dirty="0" smtClean="0"/>
              <a:t>		</a:t>
            </a:r>
            <a:r>
              <a:rPr lang="en-US" altLang="en-US" sz="2800" b="1" dirty="0" smtClean="0"/>
              <a:t>FEDERAL </a:t>
            </a:r>
            <a:r>
              <a:rPr lang="en-US" altLang="en-US" sz="2800" b="1" dirty="0"/>
              <a:t>TRADE </a:t>
            </a:r>
            <a:r>
              <a:rPr lang="en-US" altLang="en-US" sz="2800" b="1" dirty="0" smtClean="0"/>
              <a:t>COMMISSION</a:t>
            </a:r>
          </a:p>
          <a:p>
            <a:pPr algn="ctr">
              <a:lnSpc>
                <a:spcPct val="80000"/>
              </a:lnSpc>
              <a:buFontTx/>
              <a:buNone/>
            </a:pPr>
            <a:r>
              <a:rPr lang="en-US" altLang="en-US" sz="2800" b="1" dirty="0" smtClean="0"/>
              <a:t> 		SOUTHEAST REGIONAL OFFICE</a:t>
            </a:r>
          </a:p>
          <a:p>
            <a:pPr algn="ctr">
              <a:lnSpc>
                <a:spcPct val="80000"/>
              </a:lnSpc>
              <a:buFontTx/>
              <a:buNone/>
            </a:pPr>
            <a:r>
              <a:rPr lang="en-US" altLang="en-US" sz="2800" b="1" dirty="0" smtClean="0"/>
              <a:t>		225 </a:t>
            </a:r>
            <a:r>
              <a:rPr lang="en-US" altLang="en-US" sz="2800" b="1" dirty="0"/>
              <a:t>PEACHTREE </a:t>
            </a:r>
            <a:r>
              <a:rPr lang="en-US" altLang="en-US" sz="2800" b="1" dirty="0" smtClean="0"/>
              <a:t>STREET</a:t>
            </a:r>
          </a:p>
          <a:p>
            <a:pPr algn="ctr">
              <a:lnSpc>
                <a:spcPct val="80000"/>
              </a:lnSpc>
              <a:buFontTx/>
              <a:buNone/>
            </a:pPr>
            <a:r>
              <a:rPr lang="en-US" altLang="en-US" sz="2800" b="1" dirty="0"/>
              <a:t>SUITE 1500</a:t>
            </a:r>
          </a:p>
          <a:p>
            <a:pPr algn="ctr">
              <a:lnSpc>
                <a:spcPct val="80000"/>
              </a:lnSpc>
              <a:buFontTx/>
              <a:buNone/>
            </a:pPr>
            <a:r>
              <a:rPr lang="en-US" altLang="en-US" sz="2800" b="1" dirty="0" smtClean="0"/>
              <a:t>	ATLANTA</a:t>
            </a:r>
            <a:r>
              <a:rPr lang="en-US" altLang="en-US" sz="2800" b="1" dirty="0"/>
              <a:t>, GA  30303</a:t>
            </a:r>
          </a:p>
          <a:p>
            <a:pPr>
              <a:lnSpc>
                <a:spcPct val="80000"/>
              </a:lnSpc>
              <a:buFontTx/>
              <a:buNone/>
            </a:pPr>
            <a:endParaRPr lang="en-US" altLang="en-US" sz="2800" b="1" dirty="0"/>
          </a:p>
          <a:p>
            <a:pPr>
              <a:lnSpc>
                <a:spcPct val="80000"/>
              </a:lnSpc>
              <a:buFontTx/>
              <a:buNone/>
            </a:pPr>
            <a:r>
              <a:rPr lang="en-US" altLang="en-US" sz="2800" b="1" dirty="0" smtClean="0"/>
              <a:t>			Phone:     </a:t>
            </a:r>
            <a:r>
              <a:rPr lang="en-US" altLang="en-US" sz="2800" b="1" dirty="0"/>
              <a:t>404-656-1359  	</a:t>
            </a:r>
          </a:p>
          <a:p>
            <a:pPr>
              <a:lnSpc>
                <a:spcPct val="80000"/>
              </a:lnSpc>
              <a:buFontTx/>
              <a:buNone/>
            </a:pPr>
            <a:r>
              <a:rPr lang="en-US" altLang="en-US" sz="2800" b="1" dirty="0" smtClean="0"/>
              <a:t>			email:       cliebes@ftc.gov</a:t>
            </a:r>
            <a:r>
              <a:rPr lang="en-US" altLang="en-US" sz="2800" b="1" dirty="0"/>
              <a:t>	  </a:t>
            </a:r>
          </a:p>
          <a:p>
            <a:pPr>
              <a:lnSpc>
                <a:spcPct val="80000"/>
              </a:lnSpc>
              <a:buFontTx/>
              <a:buNone/>
            </a:pPr>
            <a:r>
              <a:rPr lang="en-US" altLang="en-US" sz="2800" b="1" dirty="0"/>
              <a:t>			</a:t>
            </a:r>
          </a:p>
        </p:txBody>
      </p:sp>
      <p:pic>
        <p:nvPicPr>
          <p:cNvPr id="819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2354194" cy="236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5461071"/>
      </p:ext>
    </p:extLst>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239915"/>
            <a:ext cx="9067800" cy="5237085"/>
          </a:xfrm>
        </p:spPr>
        <p:txBody>
          <a:bodyPr>
            <a:normAutofit/>
          </a:bodyPr>
          <a:lstStyle/>
          <a:p>
            <a:pPr marL="457200" lvl="1" indent="0">
              <a:buNone/>
            </a:pPr>
            <a:endParaRPr lang="en-US" dirty="0">
              <a:latin typeface="Calibri" pitchFamily="34" charset="0"/>
              <a:cs typeface="Calibri" pitchFamily="34" charset="0"/>
            </a:endParaRPr>
          </a:p>
          <a:p>
            <a:pPr marL="0" indent="0">
              <a:buNone/>
            </a:pPr>
            <a:endParaRPr lang="en-US" dirty="0" smtClean="0">
              <a:latin typeface="Calibri" pitchFamily="34" charset="0"/>
              <a:cs typeface="Calibri" pitchFamily="34" charset="0"/>
            </a:endParaRPr>
          </a:p>
        </p:txBody>
      </p:sp>
      <p:sp>
        <p:nvSpPr>
          <p:cNvPr id="6" name="Rectangle 2"/>
          <p:cNvSpPr>
            <a:spLocks noChangeArrowheads="1"/>
          </p:cNvSpPr>
          <p:nvPr/>
        </p:nvSpPr>
        <p:spPr bwMode="auto">
          <a:xfrm>
            <a:off x="762000" y="228600"/>
            <a:ext cx="8382000" cy="685800"/>
          </a:xfrm>
          <a:prstGeom prst="rect">
            <a:avLst/>
          </a:prstGeom>
          <a:solidFill>
            <a:schemeClr val="accent4"/>
          </a:solidFill>
          <a:ln>
            <a:noFill/>
          </a:ln>
          <a:effectLst/>
          <a:extLst/>
        </p:spPr>
        <p:txBody>
          <a:bodyPr wrap="none" anchor="ctr"/>
          <a:lstStyle/>
          <a:p>
            <a:r>
              <a:rPr lang="en-US" sz="2800" dirty="0">
                <a:solidFill>
                  <a:srgbClr val="000000"/>
                </a:solidFill>
              </a:rPr>
              <a:t>	</a:t>
            </a:r>
            <a:r>
              <a:rPr lang="en-US" sz="2800" b="1" dirty="0" smtClean="0">
                <a:solidFill>
                  <a:schemeClr val="bg1"/>
                </a:solidFill>
              </a:rPr>
              <a:t>FTC’s Law Enforcement Tools</a:t>
            </a:r>
            <a:endParaRPr lang="en-US" sz="2800" b="1" dirty="0">
              <a:solidFill>
                <a:schemeClr val="bg1"/>
              </a:solidFill>
              <a:latin typeface="Calibri" pitchFamily="34" charset="0"/>
            </a:endParaRPr>
          </a:p>
        </p:txBody>
      </p:sp>
      <p:pic>
        <p:nvPicPr>
          <p:cNvPr id="4" name="Picture 3" descr="federal-trade-commission-ftc-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52400"/>
            <a:ext cx="1447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3135" y="1600200"/>
            <a:ext cx="8567035" cy="4213461"/>
          </a:xfrm>
          <a:prstGeom prst="rect">
            <a:avLst/>
          </a:prstGeom>
        </p:spPr>
        <p:txBody>
          <a:bodyPr wrap="square">
            <a:spAutoFit/>
          </a:bodyPr>
          <a:lstStyle/>
          <a:p>
            <a:pPr marL="342900" lvl="0" indent="-342900">
              <a:lnSpc>
                <a:spcPct val="90000"/>
              </a:lnSpc>
              <a:spcBef>
                <a:spcPct val="50000"/>
              </a:spcBef>
              <a:spcAft>
                <a:spcPts val="600"/>
              </a:spcAft>
              <a:buClr>
                <a:srgbClr val="FFCC00"/>
              </a:buClr>
              <a:buFont typeface="Wingdings" pitchFamily="2" charset="2"/>
              <a:buChar char="§"/>
            </a:pPr>
            <a:r>
              <a:rPr lang="en-US" altLang="en-US" sz="2800" b="1" kern="0" dirty="0">
                <a:solidFill>
                  <a:srgbClr val="000000"/>
                </a:solidFill>
                <a:latin typeface="Calibri" pitchFamily="34" charset="0"/>
              </a:rPr>
              <a:t>Recent deceptive advertising enforcement actions brought under several statutes and rules</a:t>
            </a:r>
            <a:r>
              <a:rPr lang="en-US" altLang="en-US" sz="2400" b="1" kern="0" dirty="0">
                <a:solidFill>
                  <a:srgbClr val="000000"/>
                </a:solidFill>
                <a:latin typeface="Calibri" pitchFamily="34" charset="0"/>
              </a:rPr>
              <a:t>: </a:t>
            </a:r>
          </a:p>
          <a:p>
            <a:pPr marL="742950" lvl="1" indent="-285750">
              <a:lnSpc>
                <a:spcPct val="90000"/>
              </a:lnSpc>
              <a:spcBef>
                <a:spcPct val="50000"/>
              </a:spcBef>
              <a:spcAft>
                <a:spcPts val="1200"/>
              </a:spcAft>
              <a:buClr>
                <a:srgbClr val="FFCC00"/>
              </a:buClr>
              <a:buFontTx/>
              <a:buChar char="•"/>
            </a:pPr>
            <a:r>
              <a:rPr lang="en-US" altLang="en-US" sz="2400" b="1" kern="0" dirty="0">
                <a:solidFill>
                  <a:srgbClr val="000000"/>
                </a:solidFill>
                <a:latin typeface="Calibri" pitchFamily="34" charset="0"/>
              </a:rPr>
              <a:t>FTC Act</a:t>
            </a:r>
          </a:p>
          <a:p>
            <a:pPr marL="1254125" lvl="2" indent="-339725">
              <a:spcBef>
                <a:spcPct val="20000"/>
              </a:spcBef>
              <a:spcAft>
                <a:spcPts val="1200"/>
              </a:spcAft>
              <a:buClr>
                <a:srgbClr val="FF3300"/>
              </a:buClr>
              <a:buSzPct val="120000"/>
              <a:buFontTx/>
              <a:buChar char="•"/>
            </a:pPr>
            <a:r>
              <a:rPr lang="en-US" altLang="en-US" sz="2400" b="1" kern="0" dirty="0">
                <a:solidFill>
                  <a:srgbClr val="000000"/>
                </a:solidFill>
                <a:latin typeface="Calibri" pitchFamily="34" charset="0"/>
              </a:rPr>
              <a:t>Prohibits unfair and deceptive trade practices</a:t>
            </a:r>
          </a:p>
          <a:p>
            <a:pPr marL="1254125" lvl="2" indent="-339725">
              <a:spcBef>
                <a:spcPct val="20000"/>
              </a:spcBef>
              <a:spcAft>
                <a:spcPts val="1200"/>
              </a:spcAft>
              <a:buClr>
                <a:srgbClr val="FF3300"/>
              </a:buClr>
              <a:buSzPct val="120000"/>
              <a:buFontTx/>
              <a:buChar char="•"/>
            </a:pPr>
            <a:r>
              <a:rPr lang="en-US" altLang="en-US" sz="2400" b="1" kern="0" dirty="0">
                <a:solidFill>
                  <a:srgbClr val="000000"/>
                </a:solidFill>
                <a:latin typeface="Calibri" pitchFamily="34" charset="0"/>
                <a:ea typeface="Calibri" pitchFamily="34" charset="0"/>
                <a:cs typeface="Calibri" pitchFamily="34" charset="0"/>
              </a:rPr>
              <a:t>Flexible law that can </a:t>
            </a:r>
            <a:r>
              <a:rPr lang="en-US" altLang="en-US" sz="2400" b="1" kern="0" dirty="0" smtClean="0">
                <a:solidFill>
                  <a:srgbClr val="000000"/>
                </a:solidFill>
                <a:latin typeface="Calibri" pitchFamily="34" charset="0"/>
                <a:ea typeface="Calibri" pitchFamily="34" charset="0"/>
                <a:cs typeface="Calibri" pitchFamily="34" charset="0"/>
              </a:rPr>
              <a:t>be applied </a:t>
            </a:r>
            <a:r>
              <a:rPr lang="en-US" altLang="en-US" sz="2400" b="1" kern="0" dirty="0">
                <a:solidFill>
                  <a:srgbClr val="000000"/>
                </a:solidFill>
                <a:latin typeface="Calibri" pitchFamily="34" charset="0"/>
                <a:ea typeface="Calibri" pitchFamily="34" charset="0"/>
                <a:cs typeface="Calibri" pitchFamily="34" charset="0"/>
              </a:rPr>
              <a:t>to many different situations, entities and technologies</a:t>
            </a:r>
          </a:p>
          <a:p>
            <a:pPr marL="742950" lvl="1" indent="-285750">
              <a:lnSpc>
                <a:spcPct val="90000"/>
              </a:lnSpc>
              <a:spcBef>
                <a:spcPct val="50000"/>
              </a:spcBef>
              <a:buClr>
                <a:srgbClr val="FFCC00"/>
              </a:buClr>
              <a:buFontTx/>
              <a:buChar char="•"/>
            </a:pPr>
            <a:r>
              <a:rPr lang="en-US" altLang="en-US" sz="2400" b="1" kern="0" dirty="0">
                <a:solidFill>
                  <a:srgbClr val="000000"/>
                </a:solidFill>
                <a:latin typeface="Calibri" pitchFamily="34" charset="0"/>
                <a:ea typeface="Calibri" pitchFamily="34" charset="0"/>
                <a:cs typeface="Calibri" pitchFamily="34" charset="0"/>
              </a:rPr>
              <a:t>Truth in Lending Act (TILA) </a:t>
            </a:r>
            <a:r>
              <a:rPr lang="en-US" altLang="en-US" sz="2000" b="1" kern="0" dirty="0">
                <a:solidFill>
                  <a:srgbClr val="000000"/>
                </a:solidFill>
                <a:latin typeface="Calibri" pitchFamily="34" charset="0"/>
                <a:ea typeface="Calibri" pitchFamily="34" charset="0"/>
                <a:cs typeface="Calibri" pitchFamily="34" charset="0"/>
              </a:rPr>
              <a:t>and its implementing </a:t>
            </a:r>
            <a:r>
              <a:rPr lang="en-US" altLang="en-US" sz="2400" b="1" kern="0" dirty="0">
                <a:solidFill>
                  <a:srgbClr val="000000"/>
                </a:solidFill>
                <a:latin typeface="Calibri" pitchFamily="34" charset="0"/>
                <a:ea typeface="Calibri" pitchFamily="34" charset="0"/>
                <a:cs typeface="Calibri" pitchFamily="34" charset="0"/>
              </a:rPr>
              <a:t>Regulation Z</a:t>
            </a:r>
          </a:p>
          <a:p>
            <a:pPr marL="742950" lvl="1" indent="-285750">
              <a:lnSpc>
                <a:spcPct val="90000"/>
              </a:lnSpc>
              <a:spcBef>
                <a:spcPct val="50000"/>
              </a:spcBef>
              <a:buClr>
                <a:srgbClr val="FFCC00"/>
              </a:buClr>
              <a:buFontTx/>
              <a:buChar char="•"/>
            </a:pPr>
            <a:r>
              <a:rPr lang="en-US" altLang="en-US" sz="2400" b="1" kern="0" dirty="0">
                <a:solidFill>
                  <a:srgbClr val="000000"/>
                </a:solidFill>
                <a:latin typeface="Calibri" pitchFamily="34" charset="0"/>
                <a:ea typeface="Calibri" pitchFamily="34" charset="0"/>
                <a:cs typeface="Calibri" pitchFamily="34" charset="0"/>
              </a:rPr>
              <a:t>Consumer Leasing Act (CLA) </a:t>
            </a:r>
            <a:r>
              <a:rPr lang="en-US" altLang="en-US" sz="2000" b="1" kern="0" dirty="0">
                <a:solidFill>
                  <a:srgbClr val="000000"/>
                </a:solidFill>
                <a:latin typeface="Calibri" pitchFamily="34" charset="0"/>
                <a:ea typeface="Calibri" pitchFamily="34" charset="0"/>
                <a:cs typeface="Calibri" pitchFamily="34" charset="0"/>
              </a:rPr>
              <a:t>and its implementing </a:t>
            </a:r>
            <a:r>
              <a:rPr lang="en-US" altLang="en-US" sz="2400" b="1" kern="0" dirty="0">
                <a:solidFill>
                  <a:srgbClr val="000000"/>
                </a:solidFill>
                <a:latin typeface="Calibri" pitchFamily="34" charset="0"/>
                <a:ea typeface="Calibri" pitchFamily="34" charset="0"/>
                <a:cs typeface="Calibri" pitchFamily="34" charset="0"/>
              </a:rPr>
              <a:t>Regulation M</a:t>
            </a:r>
          </a:p>
        </p:txBody>
      </p:sp>
    </p:spTree>
    <p:extLst>
      <p:ext uri="{BB962C8B-B14F-4D97-AF65-F5344CB8AC3E}">
        <p14:creationId xmlns:p14="http://schemas.microsoft.com/office/powerpoint/2010/main" val="2336692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57400" y="533400"/>
            <a:ext cx="70866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382915" y="2200040"/>
            <a:ext cx="6761085" cy="4555093"/>
          </a:xfrm>
          <a:prstGeom prst="rect">
            <a:avLst/>
          </a:prstGeom>
          <a:noFill/>
        </p:spPr>
        <p:txBody>
          <a:bodyPr wrap="square" rtlCol="0">
            <a:spAutoFit/>
          </a:bodyPr>
          <a:lstStyle/>
          <a:p>
            <a:pPr marL="285750" indent="-285750" fontAlgn="auto">
              <a:lnSpc>
                <a:spcPts val="2800"/>
              </a:lnSpc>
              <a:spcBef>
                <a:spcPts val="2400"/>
              </a:spcBef>
              <a:spcAft>
                <a:spcPts val="0"/>
              </a:spcAft>
              <a:buClr>
                <a:srgbClr val="C00000"/>
              </a:buClr>
              <a:buFont typeface="Wingdings" panose="05000000000000000000" pitchFamily="2" charset="2"/>
              <a:buChar char="§"/>
            </a:pPr>
            <a:r>
              <a:rPr lang="en-US" sz="2800" dirty="0" smtClean="0">
                <a:solidFill>
                  <a:prstClr val="black"/>
                </a:solidFill>
                <a:latin typeface="Arial Rounded MT Bold" panose="020F0704030504030204" pitchFamily="34" charset="0"/>
              </a:rPr>
              <a:t>The FTC looks at ads from the perspective of a reasonable consumers.</a:t>
            </a:r>
          </a:p>
          <a:p>
            <a:pPr marL="285750" indent="-285750" fontAlgn="auto">
              <a:lnSpc>
                <a:spcPts val="2800"/>
              </a:lnSpc>
              <a:spcBef>
                <a:spcPts val="2400"/>
              </a:spcBef>
              <a:spcAft>
                <a:spcPts val="0"/>
              </a:spcAft>
              <a:buClr>
                <a:srgbClr val="C00000"/>
              </a:buClr>
              <a:buFont typeface="Wingdings" panose="05000000000000000000" pitchFamily="2" charset="2"/>
              <a:buChar char="§"/>
            </a:pPr>
            <a:r>
              <a:rPr lang="en-US" sz="2800" dirty="0" smtClean="0">
                <a:solidFill>
                  <a:prstClr val="black"/>
                </a:solidFill>
                <a:latin typeface="Arial Rounded MT Bold" panose="020F0704030504030204" pitchFamily="34" charset="0"/>
              </a:rPr>
              <a:t>Ads may be literally truthful – and still deceptive.</a:t>
            </a:r>
          </a:p>
          <a:p>
            <a:pPr marL="285750" indent="-285750" fontAlgn="auto">
              <a:lnSpc>
                <a:spcPts val="2800"/>
              </a:lnSpc>
              <a:spcBef>
                <a:spcPts val="2400"/>
              </a:spcBef>
              <a:spcAft>
                <a:spcPts val="0"/>
              </a:spcAft>
              <a:buClr>
                <a:srgbClr val="C00000"/>
              </a:buClr>
              <a:buFont typeface="Wingdings" panose="05000000000000000000" pitchFamily="2" charset="2"/>
              <a:buChar char="§"/>
            </a:pPr>
            <a:r>
              <a:rPr lang="en-US" sz="2800" dirty="0" smtClean="0">
                <a:solidFill>
                  <a:prstClr val="black"/>
                </a:solidFill>
                <a:latin typeface="Arial Rounded MT Bold" panose="020F0704030504030204" pitchFamily="34" charset="0"/>
              </a:rPr>
              <a:t>For a disclosure to be effective, it must be “clear and conspicuous.”</a:t>
            </a:r>
          </a:p>
          <a:p>
            <a:pPr marL="285750" indent="-285750" fontAlgn="auto">
              <a:lnSpc>
                <a:spcPts val="2800"/>
              </a:lnSpc>
              <a:spcBef>
                <a:spcPts val="2400"/>
              </a:spcBef>
              <a:spcAft>
                <a:spcPts val="0"/>
              </a:spcAft>
              <a:buClr>
                <a:srgbClr val="C00000"/>
              </a:buClr>
              <a:buFont typeface="Wingdings" panose="05000000000000000000" pitchFamily="2" charset="2"/>
              <a:buChar char="§"/>
            </a:pPr>
            <a:r>
              <a:rPr lang="en-US" sz="2800" dirty="0" smtClean="0">
                <a:solidFill>
                  <a:prstClr val="black"/>
                </a:solidFill>
                <a:latin typeface="Arial Rounded MT Bold" panose="020F0704030504030204" pitchFamily="34" charset="0"/>
              </a:rPr>
              <a:t>Fine print won’t fix deception.</a:t>
            </a:r>
          </a:p>
          <a:p>
            <a:pPr marL="285750" indent="-285750" fontAlgn="auto">
              <a:lnSpc>
                <a:spcPts val="2800"/>
              </a:lnSpc>
              <a:spcBef>
                <a:spcPts val="2400"/>
              </a:spcBef>
              <a:spcAft>
                <a:spcPts val="0"/>
              </a:spcAft>
              <a:buClr>
                <a:srgbClr val="C00000"/>
              </a:buClr>
              <a:buFont typeface="Wingdings" panose="05000000000000000000" pitchFamily="2" charset="2"/>
              <a:buChar char="§"/>
            </a:pPr>
            <a:r>
              <a:rPr lang="en-US" sz="2800" dirty="0" smtClean="0">
                <a:solidFill>
                  <a:prstClr val="black"/>
                </a:solidFill>
                <a:latin typeface="Arial Rounded MT Bold" panose="020F0704030504030204" pitchFamily="34" charset="0"/>
              </a:rPr>
              <a:t>Any media – Any place</a:t>
            </a:r>
            <a:endParaRPr lang="en-US" sz="2800" dirty="0">
              <a:solidFill>
                <a:prstClr val="black"/>
              </a:solidFill>
              <a:latin typeface="Arial Rounded MT Bold" panose="020F0704030504030204" pitchFamily="34" charset="0"/>
            </a:endParaRPr>
          </a:p>
        </p:txBody>
      </p:sp>
      <p:sp>
        <p:nvSpPr>
          <p:cNvPr id="5" name="TextBox 4"/>
          <p:cNvSpPr txBox="1"/>
          <p:nvPr/>
        </p:nvSpPr>
        <p:spPr>
          <a:xfrm>
            <a:off x="4956050" y="1316725"/>
            <a:ext cx="3955715" cy="830997"/>
          </a:xfrm>
          <a:prstGeom prst="rect">
            <a:avLst/>
          </a:prstGeom>
          <a:noFill/>
        </p:spPr>
        <p:txBody>
          <a:bodyPr wrap="square" rtlCol="0">
            <a:spAutoFit/>
          </a:bodyPr>
          <a:lstStyle/>
          <a:p>
            <a:pPr algn="r" fontAlgn="auto">
              <a:spcBef>
                <a:spcPts val="0"/>
              </a:spcBef>
              <a:spcAft>
                <a:spcPts val="0"/>
              </a:spcAft>
            </a:pPr>
            <a:r>
              <a:rPr lang="en-US" sz="4800" b="1" dirty="0" smtClean="0">
                <a:solidFill>
                  <a:srgbClr val="C00000"/>
                </a:solidFill>
                <a:latin typeface="Arial Rounded MT Bold" panose="020F0704030504030204" pitchFamily="34" charset="0"/>
              </a:rPr>
              <a:t>FTC</a:t>
            </a:r>
            <a:r>
              <a:rPr lang="en-US" sz="4800" dirty="0" smtClean="0">
                <a:solidFill>
                  <a:prstClr val="black"/>
                </a:solidFill>
                <a:latin typeface="Arial Rounded MT Bold" panose="020F0704030504030204" pitchFamily="34" charset="0"/>
              </a:rPr>
              <a:t>BASICS</a:t>
            </a:r>
            <a:endParaRPr lang="en-US" sz="48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4747993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421319" y="87313"/>
            <a:ext cx="3302831" cy="1114425"/>
          </a:xfrm>
        </p:spPr>
        <p:txBody>
          <a:bodyPr/>
          <a:lstStyle/>
          <a:p>
            <a:r>
              <a:rPr lang="en-US" altLang="en-US" u="sng" dirty="0" smtClean="0"/>
              <a:t>Disclosures  </a:t>
            </a:r>
          </a:p>
        </p:txBody>
      </p:sp>
      <p:sp>
        <p:nvSpPr>
          <p:cNvPr id="3" name="Content Placeholder 2"/>
          <p:cNvSpPr>
            <a:spLocks noGrp="1"/>
          </p:cNvSpPr>
          <p:nvPr>
            <p:ph idx="1"/>
          </p:nvPr>
        </p:nvSpPr>
        <p:spPr/>
        <p:txBody>
          <a:bodyPr/>
          <a:lstStyle/>
          <a:p>
            <a:pPr>
              <a:defRPr/>
            </a:pPr>
            <a:r>
              <a:rPr lang="en-US" dirty="0" smtClean="0"/>
              <a:t>Cannot Cure a </a:t>
            </a:r>
            <a:r>
              <a:rPr lang="en-US" i="1" dirty="0" smtClean="0">
                <a:solidFill>
                  <a:srgbClr val="FF0000"/>
                </a:solidFill>
              </a:rPr>
              <a:t>False Claim</a:t>
            </a:r>
          </a:p>
          <a:p>
            <a:pPr>
              <a:defRPr/>
            </a:pPr>
            <a:r>
              <a:rPr lang="en-US" dirty="0" smtClean="0"/>
              <a:t>Good Design:  Greater Effectiveness</a:t>
            </a:r>
          </a:p>
          <a:p>
            <a:pPr lvl="1">
              <a:defRPr/>
            </a:pPr>
            <a:r>
              <a:rPr lang="en-US" altLang="en-US" sz="4800" dirty="0" smtClean="0"/>
              <a:t>Size</a:t>
            </a:r>
            <a:r>
              <a:rPr lang="en-US" altLang="en-US" sz="3200" dirty="0" smtClean="0"/>
              <a:t> matters</a:t>
            </a:r>
          </a:p>
          <a:p>
            <a:pPr lvl="1">
              <a:defRPr/>
            </a:pPr>
            <a:r>
              <a:rPr lang="en-US" altLang="en-US" sz="3200" dirty="0" smtClean="0"/>
              <a:t>Placement matters</a:t>
            </a:r>
          </a:p>
          <a:p>
            <a:pPr lvl="1">
              <a:defRPr/>
            </a:pPr>
            <a:r>
              <a:rPr lang="en-US" altLang="en-US" sz="3200" dirty="0" smtClean="0">
                <a:solidFill>
                  <a:srgbClr val="FFFF00"/>
                </a:solidFill>
              </a:rPr>
              <a:t>Color</a:t>
            </a:r>
            <a:r>
              <a:rPr lang="en-US" altLang="en-US" sz="3200" dirty="0" smtClean="0"/>
              <a:t> counts</a:t>
            </a:r>
          </a:p>
          <a:p>
            <a:pPr lvl="1">
              <a:defRPr/>
            </a:pPr>
            <a:r>
              <a:rPr lang="en-US" altLang="en-US" sz="3200" dirty="0" smtClean="0"/>
              <a:t>Use of graphics can help</a:t>
            </a:r>
          </a:p>
          <a:p>
            <a:pPr marL="0" indent="0">
              <a:buFont typeface="Wingdings" pitchFamily="2" charset="2"/>
              <a:buNone/>
              <a:defRPr/>
            </a:pPr>
            <a:endParaRPr lang="en-US" dirty="0"/>
          </a:p>
        </p:txBody>
      </p:sp>
    </p:spTree>
    <p:extLst>
      <p:ext uri="{BB962C8B-B14F-4D97-AF65-F5344CB8AC3E}">
        <p14:creationId xmlns:p14="http://schemas.microsoft.com/office/powerpoint/2010/main" val="1823274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200" y="0"/>
            <a:ext cx="9067801" cy="6858000"/>
          </a:xfrm>
          <a:prstGeom prst="rect">
            <a:avLst/>
          </a:prstGeom>
        </p:spPr>
      </p:pic>
      <p:sp>
        <p:nvSpPr>
          <p:cNvPr id="7" name="TextBox 6"/>
          <p:cNvSpPr txBox="1"/>
          <p:nvPr/>
        </p:nvSpPr>
        <p:spPr>
          <a:xfrm>
            <a:off x="1402859" y="2435587"/>
            <a:ext cx="3493477" cy="1155637"/>
          </a:xfrm>
          <a:prstGeom prst="rect">
            <a:avLst/>
          </a:prstGeom>
          <a:noFill/>
        </p:spPr>
        <p:txBody>
          <a:bodyPr wrap="square" rtlCol="0">
            <a:spAutoFit/>
          </a:bodyPr>
          <a:lstStyle/>
          <a:p>
            <a:pPr algn="ctr" fontAlgn="auto">
              <a:lnSpc>
                <a:spcPts val="4000"/>
              </a:lnSpc>
              <a:spcBef>
                <a:spcPts val="0"/>
              </a:spcBef>
              <a:spcAft>
                <a:spcPts val="0"/>
              </a:spcAft>
            </a:pPr>
            <a:r>
              <a:rPr lang="en-US" sz="4800" dirty="0" smtClean="0">
                <a:solidFill>
                  <a:srgbClr val="C00000"/>
                </a:solidFill>
                <a:latin typeface="Gill Sans MT Condensed" panose="020B0506020104020203" pitchFamily="34" charset="0"/>
              </a:rPr>
              <a:t>RECENT LAW ENFORCEMENT</a:t>
            </a:r>
          </a:p>
        </p:txBody>
      </p:sp>
    </p:spTree>
    <p:extLst>
      <p:ext uri="{BB962C8B-B14F-4D97-AF65-F5344CB8AC3E}">
        <p14:creationId xmlns:p14="http://schemas.microsoft.com/office/powerpoint/2010/main" val="4193835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49239" y="317500"/>
            <a:ext cx="7164732" cy="768795"/>
          </a:xfrm>
        </p:spPr>
        <p:txBody>
          <a:bodyPr/>
          <a:lstStyle/>
          <a:p>
            <a:pPr eaLnBrk="1" hangingPunct="1"/>
            <a:r>
              <a:rPr lang="en-US" altLang="en-US" dirty="0" smtClean="0">
                <a:solidFill>
                  <a:srgbClr val="003399"/>
                </a:solidFill>
              </a:rPr>
              <a:t>FTC Enforcement Efforts</a:t>
            </a:r>
          </a:p>
        </p:txBody>
      </p:sp>
      <p:sp>
        <p:nvSpPr>
          <p:cNvPr id="7171" name="Content Placeholder 2"/>
          <p:cNvSpPr>
            <a:spLocks noGrp="1"/>
          </p:cNvSpPr>
          <p:nvPr>
            <p:ph idx="1"/>
          </p:nvPr>
        </p:nvSpPr>
        <p:spPr>
          <a:xfrm>
            <a:off x="249237" y="1239915"/>
            <a:ext cx="9123387" cy="4908473"/>
          </a:xfrm>
        </p:spPr>
        <p:txBody>
          <a:bodyPr/>
          <a:lstStyle/>
          <a:p>
            <a:pPr eaLnBrk="1" hangingPunct="1"/>
            <a:r>
              <a:rPr lang="en-US" altLang="en-US" dirty="0" smtClean="0">
                <a:latin typeface="Calibri" pitchFamily="34" charset="0"/>
                <a:ea typeface="Calibri" pitchFamily="34" charset="0"/>
                <a:cs typeface="Calibri" pitchFamily="34" charset="0"/>
              </a:rPr>
              <a:t>2012:  	Deceptive “pay-off your trade”</a:t>
            </a:r>
            <a:br>
              <a:rPr lang="en-US" altLang="en-US" dirty="0" smtClean="0">
                <a:latin typeface="Calibri" pitchFamily="34" charset="0"/>
                <a:ea typeface="Calibri" pitchFamily="34" charset="0"/>
                <a:cs typeface="Calibri" pitchFamily="34" charset="0"/>
              </a:rPr>
            </a:br>
            <a:r>
              <a:rPr lang="en-US" altLang="en-US" dirty="0" smtClean="0">
                <a:latin typeface="Calibri" pitchFamily="34" charset="0"/>
                <a:ea typeface="Calibri" pitchFamily="34" charset="0"/>
                <a:cs typeface="Calibri" pitchFamily="34" charset="0"/>
              </a:rPr>
              <a:t>		(negative equity)</a:t>
            </a:r>
          </a:p>
          <a:p>
            <a:pPr eaLnBrk="1" hangingPunct="1"/>
            <a:r>
              <a:rPr lang="en-US" altLang="en-US" dirty="0" smtClean="0">
                <a:latin typeface="Calibri" pitchFamily="34" charset="0"/>
                <a:ea typeface="Calibri" pitchFamily="34" charset="0"/>
                <a:cs typeface="Calibri" pitchFamily="34" charset="0"/>
              </a:rPr>
              <a:t>2013: 	Deceptive price, discount &amp; rebate</a:t>
            </a:r>
          </a:p>
          <a:p>
            <a:pPr eaLnBrk="1" hangingPunct="1"/>
            <a:r>
              <a:rPr lang="en-US" altLang="en-US" dirty="0" smtClean="0">
                <a:latin typeface="Calibri" pitchFamily="34" charset="0"/>
                <a:ea typeface="Calibri" pitchFamily="34" charset="0"/>
                <a:cs typeface="Calibri" pitchFamily="34" charset="0"/>
              </a:rPr>
              <a:t>2014:	Deceptive price, leasing &amp; finance 			(Operation Steer Clear)	</a:t>
            </a:r>
          </a:p>
          <a:p>
            <a:pPr eaLnBrk="1" hangingPunct="1"/>
            <a:r>
              <a:rPr lang="en-US" altLang="en-US" dirty="0" smtClean="0">
                <a:latin typeface="Calibri" pitchFamily="34" charset="0"/>
                <a:ea typeface="Calibri" pitchFamily="34" charset="0"/>
                <a:cs typeface="Calibri" pitchFamily="34" charset="0"/>
              </a:rPr>
              <a:t>2015:	Deceptive price, leasing &amp; finance 			cases; deceptive add-on cases; &amp; 			deceptive  auto loan modification 			(Operation Ruse Control)</a:t>
            </a:r>
          </a:p>
          <a:p>
            <a:pPr eaLnBrk="1" hangingPunct="1"/>
            <a:endParaRPr lang="en-US" altLang="en-US" dirty="0" smtClean="0">
              <a:latin typeface="Calibri" pitchFamily="34" charset="0"/>
              <a:ea typeface="Calibri" pitchFamily="34" charset="0"/>
              <a:cs typeface="Calibri" pitchFamily="34" charset="0"/>
            </a:endParaRPr>
          </a:p>
          <a:p>
            <a:pPr eaLnBrk="1" hangingPunct="1"/>
            <a:endParaRPr lang="en-US" alt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057400" y="533400"/>
            <a:ext cx="7086600"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58786" y="2210430"/>
            <a:ext cx="6972300" cy="4644861"/>
          </a:xfrm>
          <a:prstGeom prst="rect">
            <a:avLst/>
          </a:prstGeom>
          <a:noFill/>
        </p:spPr>
        <p:txBody>
          <a:bodyPr wrap="square" rtlCol="0">
            <a:spAutoFit/>
          </a:bodyPr>
          <a:lstStyle/>
          <a:p>
            <a:pPr marL="285750" indent="-285750" fontAlgn="auto">
              <a:lnSpc>
                <a:spcPts val="2400"/>
              </a:lnSpc>
              <a:spcBef>
                <a:spcPts val="1300"/>
              </a:spcBef>
              <a:spcAft>
                <a:spcPts val="0"/>
              </a:spcAft>
              <a:buClr>
                <a:srgbClr val="C00000"/>
              </a:buClr>
              <a:buFont typeface="Wingdings" panose="05000000000000000000" pitchFamily="2" charset="2"/>
              <a:buChar char="§"/>
            </a:pPr>
            <a:r>
              <a:rPr lang="en-US" sz="2400" dirty="0" smtClean="0">
                <a:solidFill>
                  <a:prstClr val="black"/>
                </a:solidFill>
                <a:latin typeface="Arial Rounded MT Bold" panose="020F0704030504030204" pitchFamily="34" charset="0"/>
              </a:rPr>
              <a:t>Deceptive “$0 down” claims</a:t>
            </a:r>
          </a:p>
          <a:p>
            <a:pPr marL="285750" indent="-285750" fontAlgn="auto">
              <a:lnSpc>
                <a:spcPts val="2400"/>
              </a:lnSpc>
              <a:spcBef>
                <a:spcPts val="1300"/>
              </a:spcBef>
              <a:spcAft>
                <a:spcPts val="0"/>
              </a:spcAft>
              <a:buClr>
                <a:srgbClr val="C00000"/>
              </a:buClr>
              <a:buFont typeface="Wingdings" panose="05000000000000000000" pitchFamily="2" charset="2"/>
              <a:buChar char="§"/>
            </a:pPr>
            <a:r>
              <a:rPr lang="en-US" sz="2400" dirty="0" smtClean="0">
                <a:solidFill>
                  <a:prstClr val="black"/>
                </a:solidFill>
                <a:latin typeface="Arial Rounded MT Bold" panose="020F0704030504030204" pitchFamily="34" charset="0"/>
              </a:rPr>
              <a:t>Deceptive teaser lease rates</a:t>
            </a:r>
          </a:p>
          <a:p>
            <a:pPr marL="285750" indent="-285750" fontAlgn="auto">
              <a:lnSpc>
                <a:spcPts val="2400"/>
              </a:lnSpc>
              <a:spcBef>
                <a:spcPts val="1300"/>
              </a:spcBef>
              <a:spcAft>
                <a:spcPts val="0"/>
              </a:spcAft>
              <a:buClr>
                <a:srgbClr val="C00000"/>
              </a:buClr>
              <a:buFont typeface="Wingdings" panose="05000000000000000000" pitchFamily="2" charset="2"/>
              <a:buChar char="§"/>
            </a:pPr>
            <a:r>
              <a:rPr lang="en-US" sz="2400" dirty="0" smtClean="0">
                <a:solidFill>
                  <a:prstClr val="black"/>
                </a:solidFill>
                <a:latin typeface="Arial Rounded MT Bold" panose="020F0704030504030204" pitchFamily="34" charset="0"/>
              </a:rPr>
              <a:t>Undisclosed balloon payments</a:t>
            </a:r>
          </a:p>
          <a:p>
            <a:pPr marL="285750" indent="-285750" fontAlgn="auto">
              <a:lnSpc>
                <a:spcPts val="2400"/>
              </a:lnSpc>
              <a:spcBef>
                <a:spcPts val="1300"/>
              </a:spcBef>
              <a:spcAft>
                <a:spcPts val="0"/>
              </a:spcAft>
              <a:buClr>
                <a:srgbClr val="C00000"/>
              </a:buClr>
              <a:buFont typeface="Wingdings" panose="05000000000000000000" pitchFamily="2" charset="2"/>
              <a:buChar char="§"/>
            </a:pPr>
            <a:r>
              <a:rPr lang="en-US" sz="2400" dirty="0" smtClean="0">
                <a:solidFill>
                  <a:prstClr val="black"/>
                </a:solidFill>
                <a:latin typeface="Arial Rounded MT Bold" panose="020F0704030504030204" pitchFamily="34" charset="0"/>
              </a:rPr>
              <a:t>Eye-catching rates or deals with important terms or conditions disclosed in small print – or not at all</a:t>
            </a:r>
          </a:p>
          <a:p>
            <a:pPr marL="285750" indent="-285750" fontAlgn="auto">
              <a:lnSpc>
                <a:spcPts val="2400"/>
              </a:lnSpc>
              <a:spcBef>
                <a:spcPts val="1300"/>
              </a:spcBef>
              <a:spcAft>
                <a:spcPts val="0"/>
              </a:spcAft>
              <a:buClr>
                <a:srgbClr val="C00000"/>
              </a:buClr>
              <a:buFont typeface="Wingdings" panose="05000000000000000000" pitchFamily="2" charset="2"/>
              <a:buChar char="§"/>
            </a:pPr>
            <a:r>
              <a:rPr lang="en-US" sz="2400" dirty="0" smtClean="0">
                <a:solidFill>
                  <a:prstClr val="black"/>
                </a:solidFill>
                <a:latin typeface="Arial Rounded MT Bold" panose="020F0704030504030204" pitchFamily="34" charset="0"/>
              </a:rPr>
              <a:t>Deceptive offers involving negative equity</a:t>
            </a:r>
          </a:p>
          <a:p>
            <a:pPr marL="285750" indent="-285750" fontAlgn="auto">
              <a:lnSpc>
                <a:spcPts val="2400"/>
              </a:lnSpc>
              <a:spcBef>
                <a:spcPts val="1300"/>
              </a:spcBef>
              <a:spcAft>
                <a:spcPts val="0"/>
              </a:spcAft>
              <a:buClr>
                <a:srgbClr val="C00000"/>
              </a:buClr>
              <a:buFont typeface="Wingdings" panose="05000000000000000000" pitchFamily="2" charset="2"/>
              <a:buChar char="§"/>
            </a:pPr>
            <a:r>
              <a:rPr lang="en-US" sz="2400" dirty="0" smtClean="0">
                <a:solidFill>
                  <a:prstClr val="black"/>
                </a:solidFill>
                <a:latin typeface="Arial Rounded MT Bold" panose="020F0704030504030204" pitchFamily="34" charset="0"/>
              </a:rPr>
              <a:t>Misleading prize promotions</a:t>
            </a:r>
          </a:p>
          <a:p>
            <a:pPr marL="285750" indent="-285750" fontAlgn="auto">
              <a:lnSpc>
                <a:spcPts val="2400"/>
              </a:lnSpc>
              <a:spcBef>
                <a:spcPts val="1300"/>
              </a:spcBef>
              <a:spcAft>
                <a:spcPts val="0"/>
              </a:spcAft>
              <a:buClr>
                <a:srgbClr val="C00000"/>
              </a:buClr>
              <a:buFont typeface="Wingdings" panose="05000000000000000000" pitchFamily="2" charset="2"/>
              <a:buChar char="§"/>
            </a:pPr>
            <a:r>
              <a:rPr lang="en-US" sz="2400" dirty="0" smtClean="0">
                <a:solidFill>
                  <a:prstClr val="black"/>
                </a:solidFill>
                <a:latin typeface="Arial Rounded MT Bold" panose="020F0704030504030204" pitchFamily="34" charset="0"/>
              </a:rPr>
              <a:t>CLA or TILA triggering terms used without required disclosures</a:t>
            </a:r>
          </a:p>
          <a:p>
            <a:pPr marL="285750" indent="-285750" fontAlgn="auto">
              <a:lnSpc>
                <a:spcPts val="2400"/>
              </a:lnSpc>
              <a:spcBef>
                <a:spcPts val="1300"/>
              </a:spcBef>
              <a:spcAft>
                <a:spcPts val="0"/>
              </a:spcAft>
              <a:buClr>
                <a:srgbClr val="C00000"/>
              </a:buClr>
              <a:buFont typeface="Wingdings" panose="05000000000000000000" pitchFamily="2" charset="2"/>
              <a:buChar char="§"/>
            </a:pPr>
            <a:r>
              <a:rPr lang="en-US" sz="2400" dirty="0" smtClean="0">
                <a:solidFill>
                  <a:prstClr val="black"/>
                </a:solidFill>
                <a:latin typeface="Arial Rounded MT Bold" panose="020F0704030504030204" pitchFamily="34" charset="0"/>
              </a:rPr>
              <a:t>Other deceptive or unfair practices</a:t>
            </a:r>
          </a:p>
        </p:txBody>
      </p:sp>
      <p:sp>
        <p:nvSpPr>
          <p:cNvPr id="5" name="TextBox 4"/>
          <p:cNvSpPr txBox="1"/>
          <p:nvPr/>
        </p:nvSpPr>
        <p:spPr>
          <a:xfrm>
            <a:off x="4185290" y="1393370"/>
            <a:ext cx="4837735" cy="707886"/>
          </a:xfrm>
          <a:prstGeom prst="rect">
            <a:avLst/>
          </a:prstGeom>
          <a:noFill/>
        </p:spPr>
        <p:txBody>
          <a:bodyPr wrap="none" rtlCol="0">
            <a:spAutoFit/>
          </a:bodyPr>
          <a:lstStyle/>
          <a:p>
            <a:pPr algn="r" fontAlgn="auto">
              <a:spcBef>
                <a:spcPts val="0"/>
              </a:spcBef>
              <a:spcAft>
                <a:spcPts val="0"/>
              </a:spcAft>
            </a:pPr>
            <a:r>
              <a:rPr lang="en-US" sz="4000" b="1" dirty="0" smtClean="0">
                <a:solidFill>
                  <a:srgbClr val="C00000"/>
                </a:solidFill>
                <a:latin typeface="Arial Rounded MT Bold" panose="020F0704030504030204" pitchFamily="34" charset="0"/>
              </a:rPr>
              <a:t>FTC</a:t>
            </a:r>
            <a:r>
              <a:rPr lang="en-US" sz="4000" dirty="0" smtClean="0">
                <a:solidFill>
                  <a:prstClr val="black"/>
                </a:solidFill>
                <a:latin typeface="Arial Rounded MT Bold" panose="020F0704030504030204" pitchFamily="34" charset="0"/>
              </a:rPr>
              <a:t>ALLEGATIONS</a:t>
            </a:r>
            <a:endParaRPr lang="en-US" sz="4000" dirty="0">
              <a:solidFill>
                <a:prstClr val="black"/>
              </a:solidFill>
              <a:latin typeface="Arial Rounded MT Bold" panose="020F0704030504030204" pitchFamily="34" charset="0"/>
            </a:endParaRPr>
          </a:p>
        </p:txBody>
      </p:sp>
    </p:spTree>
    <p:extLst>
      <p:ext uri="{BB962C8B-B14F-4D97-AF65-F5344CB8AC3E}">
        <p14:creationId xmlns:p14="http://schemas.microsoft.com/office/powerpoint/2010/main" val="1113880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Impac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3193</Words>
  <Application>Microsoft Office PowerPoint</Application>
  <PresentationFormat>On-screen Show (4:3)</PresentationFormat>
  <Paragraphs>272</Paragraphs>
  <Slides>34</Slides>
  <Notes>29</Notes>
  <HiddenSlides>0</HiddenSlides>
  <MMClips>0</MMClips>
  <ScaleCrop>false</ScaleCrop>
  <HeadingPairs>
    <vt:vector size="4" baseType="variant">
      <vt:variant>
        <vt:lpstr>Theme</vt:lpstr>
      </vt:variant>
      <vt:variant>
        <vt:i4>7</vt:i4>
      </vt:variant>
      <vt:variant>
        <vt:lpstr>Slide Titles</vt:lpstr>
      </vt:variant>
      <vt:variant>
        <vt:i4>34</vt:i4>
      </vt:variant>
    </vt:vector>
  </HeadingPairs>
  <TitlesOfParts>
    <vt:vector size="41" baseType="lpstr">
      <vt:lpstr>Office Theme</vt:lpstr>
      <vt:lpstr>Default Design</vt:lpstr>
      <vt:lpstr>1_Office Theme</vt:lpstr>
      <vt:lpstr>2_Office Theme</vt:lpstr>
      <vt:lpstr>5_Office Theme</vt:lpstr>
      <vt:lpstr>6_Office Theme</vt:lpstr>
      <vt:lpstr>4_Office Theme</vt:lpstr>
      <vt:lpstr>Federal Trade Commission</vt:lpstr>
      <vt:lpstr>PowerPoint Presentation</vt:lpstr>
      <vt:lpstr>FTC’s Auto Mission</vt:lpstr>
      <vt:lpstr>PowerPoint Presentation</vt:lpstr>
      <vt:lpstr>PowerPoint Presentation</vt:lpstr>
      <vt:lpstr>Disclosures  </vt:lpstr>
      <vt:lpstr>PowerPoint Presentation</vt:lpstr>
      <vt:lpstr>FTC Enforcement Efforts</vt:lpstr>
      <vt:lpstr>PowerPoint Presentation</vt:lpstr>
      <vt:lpstr>PowerPoint Presentation</vt:lpstr>
      <vt:lpstr>PowerPoint Presentation</vt:lpstr>
      <vt:lpstr>NAMVBC Partnerships</vt:lpstr>
      <vt:lpstr>Deceptive “Pay Off Your Trade” Claim </vt:lpstr>
      <vt:lpstr> Deceptive “Max Your Tax” Claim </vt:lpstr>
      <vt:lpstr>Deception Low Purchase Price Claims</vt:lpstr>
      <vt:lpstr>Low Monthly Payment Claims</vt:lpstr>
      <vt:lpstr>Failure to Disclose Restrictions &amp; Qualifications</vt:lpstr>
      <vt:lpstr>PowerPoint Presentation</vt:lpstr>
      <vt:lpstr>Deceptive “$0 Down” Lease Claims</vt:lpstr>
      <vt:lpstr>PowerPoint Presentation</vt:lpstr>
      <vt:lpstr>Deceptive Sweepstakes Claims</vt:lpstr>
      <vt:lpstr>PowerPoint Presentation</vt:lpstr>
      <vt:lpstr>Typical Order Provisions in Administrative Cases</vt:lpstr>
      <vt:lpstr>Civil Penalties for Order Violations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Cindy A. Liebes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2015-03-20T16:53:28Z</dcterms:created>
  <dcterms:modified xsi:type="dcterms:W3CDTF">2015-08-28T15:17:00Z</dcterms:modified>
</cp:coreProperties>
</file>